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1834" r:id="rId2"/>
    <p:sldId id="1889" r:id="rId3"/>
    <p:sldId id="1890" r:id="rId4"/>
    <p:sldId id="1927" r:id="rId5"/>
    <p:sldId id="1904" r:id="rId6"/>
    <p:sldId id="1907" r:id="rId7"/>
    <p:sldId id="1914" r:id="rId8"/>
    <p:sldId id="1891" r:id="rId9"/>
    <p:sldId id="1924" r:id="rId10"/>
    <p:sldId id="2178" r:id="rId11"/>
    <p:sldId id="1892" r:id="rId12"/>
    <p:sldId id="1921" r:id="rId13"/>
    <p:sldId id="1920" r:id="rId14"/>
    <p:sldId id="1941" r:id="rId15"/>
    <p:sldId id="1937" r:id="rId16"/>
    <p:sldId id="1945" r:id="rId17"/>
    <p:sldId id="1893" r:id="rId18"/>
    <p:sldId id="1926" r:id="rId19"/>
    <p:sldId id="1917" r:id="rId20"/>
    <p:sldId id="1919" r:id="rId21"/>
    <p:sldId id="1894" r:id="rId22"/>
    <p:sldId id="1931" r:id="rId23"/>
    <p:sldId id="1934" r:id="rId24"/>
    <p:sldId id="183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39"/>
    <a:srgbClr val="A13F0B"/>
    <a:srgbClr val="FF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2" y="293"/>
      </p:cViewPr>
      <p:guideLst>
        <p:guide pos="415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2D52A-20E8-40F3-B8CE-F8E3F521F5F7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44B43-5284-45AD-BA9D-C1DAFD86E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2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62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98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499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1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067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565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4069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202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7543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2" y="0"/>
            <a:ext cx="12204702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584218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1667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4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76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7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8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8143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6594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1119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6955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856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7396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059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10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22252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87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45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96758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07397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81690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44687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0759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502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5550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24682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59885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73355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4806317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9134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460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358334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029577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197856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3032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2021/8/26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4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9" y="3758091"/>
            <a:ext cx="11160124" cy="1323439"/>
          </a:xfrm>
        </p:spPr>
        <p:txBody>
          <a:bodyPr/>
          <a:lstStyle/>
          <a:p>
            <a:r>
              <a:rPr lang="zh-CN" altLang="en-US" dirty="0"/>
              <a:t>基于机器学习的</a:t>
            </a:r>
            <a:r>
              <a:rPr lang="en-US" altLang="zh-CN" dirty="0"/>
              <a:t>APT</a:t>
            </a:r>
            <a:r>
              <a:rPr lang="zh-CN" altLang="en-US" dirty="0"/>
              <a:t>检测</a:t>
            </a:r>
            <a:br>
              <a:rPr lang="zh-CN" altLang="en-US" dirty="0"/>
            </a:br>
            <a:r>
              <a:rPr lang="zh-CN" altLang="en-US" dirty="0"/>
              <a:t>第一次汇报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3089097" y="5540546"/>
            <a:ext cx="5883985" cy="345094"/>
          </a:xfrm>
        </p:spPr>
        <p:txBody>
          <a:bodyPr/>
          <a:lstStyle/>
          <a:p>
            <a:r>
              <a:rPr lang="zh-CN" altLang="en-US" dirty="0"/>
              <a:t>答辩人：臧林顿　　　导　师：王勇　　　时间：</a:t>
            </a:r>
            <a:r>
              <a:rPr lang="en-US" altLang="zh-CN" dirty="0"/>
              <a:t>2021/8/27</a:t>
            </a:r>
          </a:p>
        </p:txBody>
      </p:sp>
    </p:spTree>
    <p:extLst>
      <p:ext uri="{BB962C8B-B14F-4D97-AF65-F5344CB8AC3E}">
        <p14:creationId xmlns:p14="http://schemas.microsoft.com/office/powerpoint/2010/main" val="381282544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成员介绍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DE75585-7A1E-4A65-B883-716EFD581665}"/>
              </a:ext>
            </a:extLst>
          </p:cNvPr>
          <p:cNvGrpSpPr/>
          <p:nvPr/>
        </p:nvGrpSpPr>
        <p:grpSpPr>
          <a:xfrm>
            <a:off x="6389007" y="1257962"/>
            <a:ext cx="4427837" cy="2229897"/>
            <a:chOff x="660400" y="1243872"/>
            <a:chExt cx="4427837" cy="22298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37943AC-1906-4608-948D-44C9C8D28119}"/>
                </a:ext>
              </a:extLst>
            </p:cNvPr>
            <p:cNvSpPr txBox="1"/>
            <p:nvPr/>
          </p:nvSpPr>
          <p:spPr>
            <a:xfrm>
              <a:off x="1491105" y="1375663"/>
              <a:ext cx="35971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臧林顿</a:t>
              </a:r>
              <a:r>
                <a:rPr kumimoji="0" lang="zh-CN" altLang="en-US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文档管理 编程</a:t>
              </a:r>
              <a:endPara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9109FDF-EE07-46D0-812E-7CED247E7A08}"/>
                </a:ext>
              </a:extLst>
            </p:cNvPr>
            <p:cNvGrpSpPr/>
            <p:nvPr/>
          </p:nvGrpSpPr>
          <p:grpSpPr>
            <a:xfrm>
              <a:off x="660400" y="1243872"/>
              <a:ext cx="4272085" cy="2229897"/>
              <a:chOff x="660400" y="1243872"/>
              <a:chExt cx="4272085" cy="2229897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0930CE4-17AF-4126-B089-A4348638E714}"/>
                  </a:ext>
                </a:extLst>
              </p:cNvPr>
              <p:cNvSpPr/>
              <p:nvPr/>
            </p:nvSpPr>
            <p:spPr>
              <a:xfrm>
                <a:off x="660400" y="1243872"/>
                <a:ext cx="4272085" cy="2229897"/>
              </a:xfrm>
              <a:prstGeom prst="rect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E7E6574-B2CE-4D79-AC91-CB75024B846E}"/>
                  </a:ext>
                </a:extLst>
              </p:cNvPr>
              <p:cNvSpPr/>
              <p:nvPr/>
            </p:nvSpPr>
            <p:spPr>
              <a:xfrm>
                <a:off x="861023" y="1424137"/>
                <a:ext cx="620664" cy="610939"/>
              </a:xfrm>
              <a:prstGeom prst="rect">
                <a:avLst/>
              </a:prstGeom>
              <a:solidFill>
                <a:srgbClr val="006C3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93DC232-9EE7-4E66-8602-A6B8C3E5B030}"/>
                  </a:ext>
                </a:extLst>
              </p:cNvPr>
              <p:cNvSpPr txBox="1"/>
              <p:nvPr/>
            </p:nvSpPr>
            <p:spPr>
              <a:xfrm>
                <a:off x="870440" y="2044131"/>
                <a:ext cx="3890107" cy="14053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just">
                  <a:lnSpc>
                    <a:spcPct val="130000"/>
                  </a:lnSpc>
                  <a:buClr>
                    <a:srgbClr val="8E0309"/>
                  </a:buClr>
                </a:pPr>
                <a:r>
                  <a:rPr lang="zh-CN" altLang="en-US" dirty="0"/>
                  <a:t>展示会议记录、文档及其他证实实践活动的内容以及部分代码编写，同时管理组内所有文档，编写</a:t>
                </a:r>
                <a:r>
                  <a:rPr lang="en-US" altLang="zh-CN" dirty="0"/>
                  <a:t>《</a:t>
                </a:r>
                <a:r>
                  <a:rPr lang="zh-CN" altLang="en-US" dirty="0"/>
                  <a:t>项目文档管理制度</a:t>
                </a:r>
                <a:r>
                  <a:rPr lang="en-US" altLang="zh-CN" dirty="0"/>
                  <a:t>》</a:t>
                </a:r>
                <a:r>
                  <a:rPr lang="zh-CN" altLang="en-US" dirty="0"/>
                  <a:t>来规范组内文档并妥善保存。</a:t>
                </a:r>
                <a:endPara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499AAA1-9996-44A6-8E4B-BE035505195E}"/>
              </a:ext>
            </a:extLst>
          </p:cNvPr>
          <p:cNvGrpSpPr/>
          <p:nvPr/>
        </p:nvGrpSpPr>
        <p:grpSpPr>
          <a:xfrm>
            <a:off x="1518208" y="3669540"/>
            <a:ext cx="4272085" cy="2229897"/>
            <a:chOff x="660400" y="1243872"/>
            <a:chExt cx="4272085" cy="2229897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7146EE2-FAE5-4CE4-855C-DDD2745435EF}"/>
                </a:ext>
              </a:extLst>
            </p:cNvPr>
            <p:cNvSpPr txBox="1"/>
            <p:nvPr/>
          </p:nvSpPr>
          <p:spPr>
            <a:xfrm>
              <a:off x="1481583" y="1468548"/>
              <a:ext cx="3065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000" spc="300" dirty="0">
                  <a:solidFill>
                    <a:srgbClr val="006C39"/>
                  </a:solidFill>
                  <a:latin typeface="微软雅黑"/>
                  <a:ea typeface="微软雅黑"/>
                </a:rPr>
                <a:t>邱昌卿</a:t>
              </a:r>
              <a:r>
                <a:rPr kumimoji="0" lang="zh-CN" altLang="en-US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财务 编程</a:t>
              </a:r>
              <a:endPara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7725BCB-EBF2-4FFA-995C-482171F4F50A}"/>
                </a:ext>
              </a:extLst>
            </p:cNvPr>
            <p:cNvGrpSpPr/>
            <p:nvPr/>
          </p:nvGrpSpPr>
          <p:grpSpPr>
            <a:xfrm>
              <a:off x="660400" y="1243872"/>
              <a:ext cx="4272085" cy="2229897"/>
              <a:chOff x="660400" y="1243872"/>
              <a:chExt cx="4272085" cy="2229897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5917F23-BE35-4730-9C41-C5DE73AF31E4}"/>
                  </a:ext>
                </a:extLst>
              </p:cNvPr>
              <p:cNvSpPr/>
              <p:nvPr/>
            </p:nvSpPr>
            <p:spPr>
              <a:xfrm>
                <a:off x="660400" y="1243872"/>
                <a:ext cx="4272085" cy="2229897"/>
              </a:xfrm>
              <a:prstGeom prst="rect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891F38B-67A2-496D-8F6C-5CF712A8946B}"/>
                  </a:ext>
                </a:extLst>
              </p:cNvPr>
              <p:cNvSpPr/>
              <p:nvPr/>
            </p:nvSpPr>
            <p:spPr>
              <a:xfrm>
                <a:off x="861023" y="1424137"/>
                <a:ext cx="620664" cy="610939"/>
              </a:xfrm>
              <a:prstGeom prst="rect">
                <a:avLst/>
              </a:prstGeom>
              <a:solidFill>
                <a:srgbClr val="006C3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F000BCB-2B4F-4093-BFC7-23AA8D86C90E}"/>
                  </a:ext>
                </a:extLst>
              </p:cNvPr>
              <p:cNvSpPr txBox="1"/>
              <p:nvPr/>
            </p:nvSpPr>
            <p:spPr>
              <a:xfrm>
                <a:off x="1061646" y="2282245"/>
                <a:ext cx="3686200" cy="104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just">
                  <a:lnSpc>
                    <a:spcPct val="130000"/>
                  </a:lnSpc>
                  <a:buClr>
                    <a:srgbClr val="8E0309"/>
                  </a:buClr>
                </a:pPr>
                <a:r>
                  <a:rPr lang="zh-CN" altLang="en-US" dirty="0"/>
                  <a:t>制定预算，监督资金的使用，确保项目实际花费最大程度符合预算，同时参与部分代码的编写。</a:t>
                </a:r>
                <a:endPara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D312A4-B9A6-4A91-A3EF-1B6B8E70FC91}"/>
              </a:ext>
            </a:extLst>
          </p:cNvPr>
          <p:cNvGrpSpPr/>
          <p:nvPr/>
        </p:nvGrpSpPr>
        <p:grpSpPr>
          <a:xfrm>
            <a:off x="1518208" y="1257963"/>
            <a:ext cx="4272085" cy="2229897"/>
            <a:chOff x="1518208" y="1257963"/>
            <a:chExt cx="4272085" cy="222989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AF2F6DF-F851-46B7-9F2C-6F92F4159C6E}"/>
                </a:ext>
              </a:extLst>
            </p:cNvPr>
            <p:cNvGrpSpPr/>
            <p:nvPr/>
          </p:nvGrpSpPr>
          <p:grpSpPr>
            <a:xfrm>
              <a:off x="1518208" y="1257963"/>
              <a:ext cx="4272085" cy="2229897"/>
              <a:chOff x="660400" y="1243872"/>
              <a:chExt cx="4272085" cy="2229897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B2CAF12-8A99-4C15-84A6-59B0436B21E1}"/>
                  </a:ext>
                </a:extLst>
              </p:cNvPr>
              <p:cNvSpPr txBox="1"/>
              <p:nvPr/>
            </p:nvSpPr>
            <p:spPr>
              <a:xfrm>
                <a:off x="1478403" y="1424137"/>
                <a:ext cx="30655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4000" spc="300" dirty="0">
                    <a:solidFill>
                      <a:srgbClr val="A13F0B"/>
                    </a:solidFill>
                  </a:rPr>
                  <a:t>闫星润</a:t>
                </a:r>
                <a:r>
                  <a:rPr lang="zh-CN" altLang="en-US" sz="1600" spc="300" dirty="0">
                    <a:solidFill>
                      <a:srgbClr val="A13F0B"/>
                    </a:solidFill>
                    <a:latin typeface="微软雅黑"/>
                    <a:ea typeface="微软雅黑"/>
                  </a:rPr>
                  <a:t> 设计 测试</a:t>
                </a:r>
                <a:endPara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6B3D2A42-0060-4725-A34E-AC682431F934}"/>
                  </a:ext>
                </a:extLst>
              </p:cNvPr>
              <p:cNvGrpSpPr/>
              <p:nvPr/>
            </p:nvGrpSpPr>
            <p:grpSpPr>
              <a:xfrm>
                <a:off x="660400" y="1243872"/>
                <a:ext cx="4272085" cy="2229897"/>
                <a:chOff x="660400" y="1243872"/>
                <a:chExt cx="4272085" cy="2229897"/>
              </a:xfrm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E9EA4D75-4477-41D4-845A-A49B7E37BDCA}"/>
                    </a:ext>
                  </a:extLst>
                </p:cNvPr>
                <p:cNvSpPr/>
                <p:nvPr/>
              </p:nvSpPr>
              <p:spPr>
                <a:xfrm>
                  <a:off x="660400" y="1243872"/>
                  <a:ext cx="4272085" cy="222989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1C456B5-D44B-44A1-A71C-061FE1F339B2}"/>
                    </a:ext>
                  </a:extLst>
                </p:cNvPr>
                <p:cNvSpPr/>
                <p:nvPr/>
              </p:nvSpPr>
              <p:spPr>
                <a:xfrm>
                  <a:off x="857739" y="1424137"/>
                  <a:ext cx="620664" cy="610939"/>
                </a:xfrm>
                <a:prstGeom prst="rect">
                  <a:avLst/>
                </a:prstGeom>
                <a:solidFill>
                  <a:srgbClr val="A13F0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5EBA0E6-DBD1-412D-BBCC-0AA60D4B8D83}"/>
                </a:ext>
              </a:extLst>
            </p:cNvPr>
            <p:cNvSpPr txBox="1"/>
            <p:nvPr/>
          </p:nvSpPr>
          <p:spPr>
            <a:xfrm>
              <a:off x="1919454" y="2245902"/>
              <a:ext cx="3686200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just">
                <a:lnSpc>
                  <a:spcPct val="130000"/>
                </a:lnSpc>
                <a:buClr>
                  <a:srgbClr val="8E0309"/>
                </a:buClr>
              </a:pPr>
              <a:r>
                <a:rPr kumimoji="0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负责项目前期设计及架构，同时针对项目部署情况进行测试。</a:t>
              </a: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7759093-CE73-4DC8-BAE0-79F4A2222074}"/>
              </a:ext>
            </a:extLst>
          </p:cNvPr>
          <p:cNvGrpSpPr/>
          <p:nvPr/>
        </p:nvGrpSpPr>
        <p:grpSpPr>
          <a:xfrm>
            <a:off x="6401709" y="3669540"/>
            <a:ext cx="4405718" cy="2229897"/>
            <a:chOff x="1518208" y="1257963"/>
            <a:chExt cx="4405718" cy="2229897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B3D49A1-6BB2-4EF9-B04D-AC0ABF21E5C4}"/>
                </a:ext>
              </a:extLst>
            </p:cNvPr>
            <p:cNvGrpSpPr/>
            <p:nvPr/>
          </p:nvGrpSpPr>
          <p:grpSpPr>
            <a:xfrm>
              <a:off x="1518208" y="1257963"/>
              <a:ext cx="4405718" cy="2229897"/>
              <a:chOff x="660400" y="1243872"/>
              <a:chExt cx="4405718" cy="2229897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4B85087-33DA-4AA8-BC09-20B4A1C79089}"/>
                  </a:ext>
                </a:extLst>
              </p:cNvPr>
              <p:cNvSpPr txBox="1"/>
              <p:nvPr/>
            </p:nvSpPr>
            <p:spPr>
              <a:xfrm>
                <a:off x="1468986" y="1468548"/>
                <a:ext cx="35971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4000" spc="300" dirty="0">
                    <a:solidFill>
                      <a:srgbClr val="A13F0B"/>
                    </a:solidFill>
                  </a:rPr>
                  <a:t>杜梁楷 </a:t>
                </a:r>
                <a:r>
                  <a:rPr lang="zh-CN" altLang="en-US" sz="1600" spc="300" dirty="0">
                    <a:solidFill>
                      <a:srgbClr val="A13F0B"/>
                    </a:solidFill>
                    <a:latin typeface="微软雅黑"/>
                    <a:ea typeface="微软雅黑"/>
                  </a:rPr>
                  <a:t>版本管理 编程</a:t>
                </a:r>
                <a:endPara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875C36B1-7B68-4243-AE7F-CFE550530714}"/>
                  </a:ext>
                </a:extLst>
              </p:cNvPr>
              <p:cNvGrpSpPr/>
              <p:nvPr/>
            </p:nvGrpSpPr>
            <p:grpSpPr>
              <a:xfrm>
                <a:off x="660400" y="1243872"/>
                <a:ext cx="4272085" cy="2229897"/>
                <a:chOff x="660400" y="1243872"/>
                <a:chExt cx="4272085" cy="2229897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665C0E0F-5A20-4A4A-AF28-6DFE33D7E916}"/>
                    </a:ext>
                  </a:extLst>
                </p:cNvPr>
                <p:cNvSpPr/>
                <p:nvPr/>
              </p:nvSpPr>
              <p:spPr>
                <a:xfrm>
                  <a:off x="660400" y="1243872"/>
                  <a:ext cx="4272085" cy="222989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1190E2FE-BDA0-442C-BB52-0CF64D91AB76}"/>
                    </a:ext>
                  </a:extLst>
                </p:cNvPr>
                <p:cNvSpPr/>
                <p:nvPr/>
              </p:nvSpPr>
              <p:spPr>
                <a:xfrm>
                  <a:off x="857739" y="1424137"/>
                  <a:ext cx="620664" cy="610939"/>
                </a:xfrm>
                <a:prstGeom prst="rect">
                  <a:avLst/>
                </a:prstGeom>
                <a:solidFill>
                  <a:srgbClr val="A13F0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90516A3-063B-4814-BC11-7EB116EED4A1}"/>
                </a:ext>
              </a:extLst>
            </p:cNvPr>
            <p:cNvSpPr txBox="1"/>
            <p:nvPr/>
          </p:nvSpPr>
          <p:spPr>
            <a:xfrm>
              <a:off x="1919454" y="2245902"/>
              <a:ext cx="3686200" cy="1045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just">
                <a:lnSpc>
                  <a:spcPct val="130000"/>
                </a:lnSpc>
                <a:buClr>
                  <a:srgbClr val="8E0309"/>
                </a:buClr>
              </a:pPr>
              <a:r>
                <a:rPr lang="zh-CN" altLang="zh-CN" dirty="0"/>
                <a:t>制定每个版本的需要完成的任务和功能，维护版本的统一，并参与程序的编码工作。</a:t>
              </a: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10351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项目管理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4168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Project management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84828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项目管理概览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84443" y="987610"/>
            <a:ext cx="216000" cy="5003800"/>
            <a:chOff x="5984443" y="987610"/>
            <a:chExt cx="216000" cy="5003800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8365522-F909-4548-AD38-E47ABCA60092}"/>
                </a:ext>
              </a:extLst>
            </p:cNvPr>
            <p:cNvCxnSpPr/>
            <p:nvPr/>
          </p:nvCxnSpPr>
          <p:spPr>
            <a:xfrm>
              <a:off x="6096000" y="987610"/>
              <a:ext cx="0" cy="500380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F0FEAC5-9078-48B0-B0E4-4C12E5DC9AB9}"/>
                </a:ext>
              </a:extLst>
            </p:cNvPr>
            <p:cNvSpPr/>
            <p:nvPr/>
          </p:nvSpPr>
          <p:spPr>
            <a:xfrm>
              <a:off x="5984443" y="1452664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ECF319D0-D1F8-4884-8BB1-F897988CEA12}"/>
                </a:ext>
              </a:extLst>
            </p:cNvPr>
            <p:cNvSpPr/>
            <p:nvPr/>
          </p:nvSpPr>
          <p:spPr>
            <a:xfrm>
              <a:off x="5984443" y="3143128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75E39EF-C92C-43C8-A634-1E5031D65051}"/>
                </a:ext>
              </a:extLst>
            </p:cNvPr>
            <p:cNvSpPr/>
            <p:nvPr/>
          </p:nvSpPr>
          <p:spPr>
            <a:xfrm>
              <a:off x="5984443" y="4833593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1CD3E4C-05C9-47DE-9CC4-8F9574E4D7A3}"/>
              </a:ext>
            </a:extLst>
          </p:cNvPr>
          <p:cNvCxnSpPr/>
          <p:nvPr/>
        </p:nvCxnSpPr>
        <p:spPr>
          <a:xfrm>
            <a:off x="5080000" y="1554262"/>
            <a:ext cx="203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BC765D-BCD5-4C52-AEEF-54895D3FBA6B}"/>
              </a:ext>
            </a:extLst>
          </p:cNvPr>
          <p:cNvCxnSpPr/>
          <p:nvPr/>
        </p:nvCxnSpPr>
        <p:spPr>
          <a:xfrm>
            <a:off x="5080000" y="3251128"/>
            <a:ext cx="203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BD1B066-24FC-47F7-944C-95C898C5263A}"/>
              </a:ext>
            </a:extLst>
          </p:cNvPr>
          <p:cNvCxnSpPr/>
          <p:nvPr/>
        </p:nvCxnSpPr>
        <p:spPr>
          <a:xfrm>
            <a:off x="5080000" y="4941593"/>
            <a:ext cx="203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6CFDBD3-EDA5-4EA3-AEB2-9116D27268B1}"/>
              </a:ext>
            </a:extLst>
          </p:cNvPr>
          <p:cNvSpPr txBox="1"/>
          <p:nvPr/>
        </p:nvSpPr>
        <p:spPr>
          <a:xfrm>
            <a:off x="1224232" y="1336968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项目管理方法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1F6F863-881A-4955-B430-963CF8674BFD}"/>
              </a:ext>
            </a:extLst>
          </p:cNvPr>
          <p:cNvSpPr txBox="1"/>
          <p:nvPr/>
        </p:nvSpPr>
        <p:spPr>
          <a:xfrm>
            <a:off x="1224232" y="1876407"/>
            <a:ext cx="3273369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敏捷过程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E2148D3-B150-4AAE-B380-49289A356E65}"/>
              </a:ext>
            </a:extLst>
          </p:cNvPr>
          <p:cNvSpPr txBox="1"/>
          <p:nvPr/>
        </p:nvSpPr>
        <p:spPr>
          <a:xfrm>
            <a:off x="1224232" y="3031899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项目管理工具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7AB5490-72A4-41ED-8BDC-6EB2DF91862E}"/>
              </a:ext>
            </a:extLst>
          </p:cNvPr>
          <p:cNvSpPr txBox="1"/>
          <p:nvPr/>
        </p:nvSpPr>
        <p:spPr>
          <a:xfrm>
            <a:off x="1224232" y="3571338"/>
            <a:ext cx="3273369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GitHub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A352EAF-A87B-4B03-A487-15EFF5039E3A}"/>
              </a:ext>
            </a:extLst>
          </p:cNvPr>
          <p:cNvSpPr txBox="1"/>
          <p:nvPr/>
        </p:nvSpPr>
        <p:spPr>
          <a:xfrm>
            <a:off x="1224232" y="4709952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开发环境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9DAC488-3818-4AB7-BF71-F27D6A30D9EC}"/>
              </a:ext>
            </a:extLst>
          </p:cNvPr>
          <p:cNvSpPr txBox="1"/>
          <p:nvPr/>
        </p:nvSpPr>
        <p:spPr>
          <a:xfrm>
            <a:off x="1224232" y="5249391"/>
            <a:ext cx="3273369" cy="684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r"/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Ubuntu 18.04, </a:t>
            </a:r>
            <a:r>
              <a:rPr lang="en-US" altLang="zh-CN" sz="18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tensorflow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5DAE622-0B9C-49D8-A696-B41006768D46}"/>
              </a:ext>
            </a:extLst>
          </p:cNvPr>
          <p:cNvSpPr txBox="1"/>
          <p:nvPr/>
        </p:nvSpPr>
        <p:spPr>
          <a:xfrm>
            <a:off x="7676294" y="1336968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经济决策方式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2FEAF1B-032A-43EB-9FC4-51AC1F470A13}"/>
              </a:ext>
            </a:extLst>
          </p:cNvPr>
          <p:cNvSpPr txBox="1"/>
          <p:nvPr/>
        </p:nvSpPr>
        <p:spPr>
          <a:xfrm>
            <a:off x="7676294" y="1876407"/>
            <a:ext cx="3273369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组内头脑风暴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7B67956-36D8-4450-956B-566065CBA2ED}"/>
              </a:ext>
            </a:extLst>
          </p:cNvPr>
          <p:cNvSpPr txBox="1"/>
          <p:nvPr/>
        </p:nvSpPr>
        <p:spPr>
          <a:xfrm>
            <a:off x="7676294" y="3031899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开发模型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DC77B34-9187-4B01-A49E-5338A0C29475}"/>
              </a:ext>
            </a:extLst>
          </p:cNvPr>
          <p:cNvSpPr txBox="1"/>
          <p:nvPr/>
        </p:nvSpPr>
        <p:spPr>
          <a:xfrm>
            <a:off x="7676294" y="3571338"/>
            <a:ext cx="3273369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敏捷模型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184225B-75FE-4CB7-888D-9D7047E64914}"/>
              </a:ext>
            </a:extLst>
          </p:cNvPr>
          <p:cNvSpPr txBox="1"/>
          <p:nvPr/>
        </p:nvSpPr>
        <p:spPr>
          <a:xfrm>
            <a:off x="7676294" y="4709952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预算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DAA0C0B-49E9-44E4-82FF-063C35F30E09}"/>
              </a:ext>
            </a:extLst>
          </p:cNvPr>
          <p:cNvSpPr txBox="1"/>
          <p:nvPr/>
        </p:nvSpPr>
        <p:spPr>
          <a:xfrm>
            <a:off x="7676294" y="5249391"/>
            <a:ext cx="3273369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l"/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￥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96966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B30725F-D0EF-439D-8E41-F9F2EC9F6152}"/>
              </a:ext>
            </a:extLst>
          </p:cNvPr>
          <p:cNvGrpSpPr/>
          <p:nvPr/>
        </p:nvGrpSpPr>
        <p:grpSpPr>
          <a:xfrm>
            <a:off x="6687312" y="2985510"/>
            <a:ext cx="504000" cy="504000"/>
            <a:chOff x="7982080" y="4240456"/>
            <a:chExt cx="504000" cy="504000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321C5363-4DF6-4916-987C-B6702218EA21}"/>
                </a:ext>
              </a:extLst>
            </p:cNvPr>
            <p:cNvSpPr/>
            <p:nvPr/>
          </p:nvSpPr>
          <p:spPr>
            <a:xfrm>
              <a:off x="7982080" y="4240456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" name="Freeform 108">
              <a:extLst>
                <a:ext uri="{FF2B5EF4-FFF2-40B4-BE49-F238E27FC236}">
                  <a16:creationId xmlns:a16="http://schemas.microsoft.com/office/drawing/2014/main" id="{5EB69014-7CF2-415E-BDB6-C9EC32D9578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54080" y="4382788"/>
              <a:ext cx="360000" cy="219337"/>
            </a:xfrm>
            <a:custGeom>
              <a:avLst/>
              <a:gdLst>
                <a:gd name="T0" fmla="*/ 126 w 128"/>
                <a:gd name="T1" fmla="*/ 74 h 78"/>
                <a:gd name="T2" fmla="*/ 114 w 128"/>
                <a:gd name="T3" fmla="*/ 74 h 78"/>
                <a:gd name="T4" fmla="*/ 114 w 128"/>
                <a:gd name="T5" fmla="*/ 50 h 78"/>
                <a:gd name="T6" fmla="*/ 108 w 128"/>
                <a:gd name="T7" fmla="*/ 44 h 78"/>
                <a:gd name="T8" fmla="*/ 94 w 128"/>
                <a:gd name="T9" fmla="*/ 44 h 78"/>
                <a:gd name="T10" fmla="*/ 88 w 128"/>
                <a:gd name="T11" fmla="*/ 50 h 78"/>
                <a:gd name="T12" fmla="*/ 88 w 128"/>
                <a:gd name="T13" fmla="*/ 74 h 78"/>
                <a:gd name="T14" fmla="*/ 77 w 128"/>
                <a:gd name="T15" fmla="*/ 74 h 78"/>
                <a:gd name="T16" fmla="*/ 77 w 128"/>
                <a:gd name="T17" fmla="*/ 6 h 78"/>
                <a:gd name="T18" fmla="*/ 71 w 128"/>
                <a:gd name="T19" fmla="*/ 0 h 78"/>
                <a:gd name="T20" fmla="*/ 57 w 128"/>
                <a:gd name="T21" fmla="*/ 0 h 78"/>
                <a:gd name="T22" fmla="*/ 51 w 128"/>
                <a:gd name="T23" fmla="*/ 6 h 78"/>
                <a:gd name="T24" fmla="*/ 51 w 128"/>
                <a:gd name="T25" fmla="*/ 74 h 78"/>
                <a:gd name="T26" fmla="*/ 40 w 128"/>
                <a:gd name="T27" fmla="*/ 74 h 78"/>
                <a:gd name="T28" fmla="*/ 40 w 128"/>
                <a:gd name="T29" fmla="*/ 35 h 78"/>
                <a:gd name="T30" fmla="*/ 34 w 128"/>
                <a:gd name="T31" fmla="*/ 29 h 78"/>
                <a:gd name="T32" fmla="*/ 20 w 128"/>
                <a:gd name="T33" fmla="*/ 29 h 78"/>
                <a:gd name="T34" fmla="*/ 14 w 128"/>
                <a:gd name="T35" fmla="*/ 35 h 78"/>
                <a:gd name="T36" fmla="*/ 14 w 128"/>
                <a:gd name="T37" fmla="*/ 74 h 78"/>
                <a:gd name="T38" fmla="*/ 2 w 128"/>
                <a:gd name="T39" fmla="*/ 74 h 78"/>
                <a:gd name="T40" fmla="*/ 0 w 128"/>
                <a:gd name="T41" fmla="*/ 76 h 78"/>
                <a:gd name="T42" fmla="*/ 2 w 128"/>
                <a:gd name="T43" fmla="*/ 78 h 78"/>
                <a:gd name="T44" fmla="*/ 126 w 128"/>
                <a:gd name="T45" fmla="*/ 78 h 78"/>
                <a:gd name="T46" fmla="*/ 128 w 128"/>
                <a:gd name="T47" fmla="*/ 76 h 78"/>
                <a:gd name="T48" fmla="*/ 126 w 128"/>
                <a:gd name="T49" fmla="*/ 74 h 78"/>
                <a:gd name="T50" fmla="*/ 36 w 128"/>
                <a:gd name="T51" fmla="*/ 74 h 78"/>
                <a:gd name="T52" fmla="*/ 18 w 128"/>
                <a:gd name="T53" fmla="*/ 74 h 78"/>
                <a:gd name="T54" fmla="*/ 18 w 128"/>
                <a:gd name="T55" fmla="*/ 34 h 78"/>
                <a:gd name="T56" fmla="*/ 36 w 128"/>
                <a:gd name="T57" fmla="*/ 34 h 78"/>
                <a:gd name="T58" fmla="*/ 36 w 128"/>
                <a:gd name="T59" fmla="*/ 74 h 78"/>
                <a:gd name="T60" fmla="*/ 73 w 128"/>
                <a:gd name="T61" fmla="*/ 74 h 78"/>
                <a:gd name="T62" fmla="*/ 55 w 128"/>
                <a:gd name="T63" fmla="*/ 74 h 78"/>
                <a:gd name="T64" fmla="*/ 55 w 128"/>
                <a:gd name="T65" fmla="*/ 4 h 78"/>
                <a:gd name="T66" fmla="*/ 73 w 128"/>
                <a:gd name="T67" fmla="*/ 4 h 78"/>
                <a:gd name="T68" fmla="*/ 73 w 128"/>
                <a:gd name="T69" fmla="*/ 74 h 78"/>
                <a:gd name="T70" fmla="*/ 110 w 128"/>
                <a:gd name="T71" fmla="*/ 74 h 78"/>
                <a:gd name="T72" fmla="*/ 92 w 128"/>
                <a:gd name="T73" fmla="*/ 74 h 78"/>
                <a:gd name="T74" fmla="*/ 92 w 128"/>
                <a:gd name="T75" fmla="*/ 49 h 78"/>
                <a:gd name="T76" fmla="*/ 110 w 128"/>
                <a:gd name="T77" fmla="*/ 49 h 78"/>
                <a:gd name="T78" fmla="*/ 110 w 128"/>
                <a:gd name="T7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78">
                  <a:moveTo>
                    <a:pt x="126" y="74"/>
                  </a:moveTo>
                  <a:cubicBezTo>
                    <a:pt x="114" y="74"/>
                    <a:pt x="114" y="74"/>
                    <a:pt x="114" y="74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4" y="47"/>
                    <a:pt x="112" y="44"/>
                    <a:pt x="108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0" y="44"/>
                    <a:pt x="88" y="47"/>
                    <a:pt x="88" y="50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2"/>
                    <a:pt x="75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1" y="2"/>
                    <a:pt x="51" y="6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2"/>
                    <a:pt x="38" y="29"/>
                    <a:pt x="34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6" y="29"/>
                    <a:pt x="14" y="32"/>
                    <a:pt x="14" y="3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0" y="75"/>
                    <a:pt x="0" y="76"/>
                  </a:cubicBezTo>
                  <a:cubicBezTo>
                    <a:pt x="0" y="77"/>
                    <a:pt x="1" y="78"/>
                    <a:pt x="2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8" y="77"/>
                    <a:pt x="128" y="76"/>
                  </a:cubicBezTo>
                  <a:cubicBezTo>
                    <a:pt x="128" y="75"/>
                    <a:pt x="127" y="74"/>
                    <a:pt x="126" y="74"/>
                  </a:cubicBezTo>
                  <a:close/>
                  <a:moveTo>
                    <a:pt x="36" y="74"/>
                  </a:moveTo>
                  <a:cubicBezTo>
                    <a:pt x="18" y="74"/>
                    <a:pt x="18" y="74"/>
                    <a:pt x="18" y="7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36" y="34"/>
                    <a:pt x="36" y="34"/>
                    <a:pt x="36" y="34"/>
                  </a:cubicBezTo>
                  <a:lnTo>
                    <a:pt x="36" y="74"/>
                  </a:lnTo>
                  <a:close/>
                  <a:moveTo>
                    <a:pt x="73" y="74"/>
                  </a:moveTo>
                  <a:cubicBezTo>
                    <a:pt x="55" y="74"/>
                    <a:pt x="55" y="74"/>
                    <a:pt x="55" y="7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lnTo>
                    <a:pt x="73" y="74"/>
                  </a:lnTo>
                  <a:close/>
                  <a:moveTo>
                    <a:pt x="110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10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86CED927-9CE6-45E4-AF9F-BD68E218D0A3}"/>
              </a:ext>
            </a:extLst>
          </p:cNvPr>
          <p:cNvGrpSpPr/>
          <p:nvPr/>
        </p:nvGrpSpPr>
        <p:grpSpPr>
          <a:xfrm>
            <a:off x="6687312" y="4699168"/>
            <a:ext cx="504000" cy="504000"/>
            <a:chOff x="7982080" y="5312514"/>
            <a:chExt cx="504000" cy="504000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42B825B-9174-465E-BA78-4379471DB442}"/>
                </a:ext>
              </a:extLst>
            </p:cNvPr>
            <p:cNvSpPr/>
            <p:nvPr/>
          </p:nvSpPr>
          <p:spPr>
            <a:xfrm>
              <a:off x="7982080" y="5312514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6" name="Freeform 96">
              <a:extLst>
                <a:ext uri="{FF2B5EF4-FFF2-40B4-BE49-F238E27FC236}">
                  <a16:creationId xmlns:a16="http://schemas.microsoft.com/office/drawing/2014/main" id="{F20D0201-B83E-428C-92F8-76C9C7CEE8B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2080" y="5401977"/>
              <a:ext cx="324000" cy="325074"/>
            </a:xfrm>
            <a:custGeom>
              <a:avLst/>
              <a:gdLst>
                <a:gd name="T0" fmla="*/ 64 w 128"/>
                <a:gd name="T1" fmla="*/ 128 h 128"/>
                <a:gd name="T2" fmla="*/ 20 w 128"/>
                <a:gd name="T3" fmla="*/ 24 h 128"/>
                <a:gd name="T4" fmla="*/ 48 w 128"/>
                <a:gd name="T5" fmla="*/ 7 h 128"/>
                <a:gd name="T6" fmla="*/ 33 w 128"/>
                <a:gd name="T7" fmla="*/ 30 h 128"/>
                <a:gd name="T8" fmla="*/ 21 w 128"/>
                <a:gd name="T9" fmla="*/ 26 h 128"/>
                <a:gd name="T10" fmla="*/ 5 w 128"/>
                <a:gd name="T11" fmla="*/ 60 h 128"/>
                <a:gd name="T12" fmla="*/ 16 w 128"/>
                <a:gd name="T13" fmla="*/ 29 h 128"/>
                <a:gd name="T14" fmla="*/ 30 w 128"/>
                <a:gd name="T15" fmla="*/ 35 h 128"/>
                <a:gd name="T16" fmla="*/ 24 w 128"/>
                <a:gd name="T17" fmla="*/ 62 h 128"/>
                <a:gd name="T18" fmla="*/ 17 w 128"/>
                <a:gd name="T19" fmla="*/ 98 h 128"/>
                <a:gd name="T20" fmla="*/ 9 w 128"/>
                <a:gd name="T21" fmla="*/ 87 h 128"/>
                <a:gd name="T22" fmla="*/ 24 w 128"/>
                <a:gd name="T23" fmla="*/ 66 h 128"/>
                <a:gd name="T24" fmla="*/ 30 w 128"/>
                <a:gd name="T25" fmla="*/ 93 h 128"/>
                <a:gd name="T26" fmla="*/ 48 w 128"/>
                <a:gd name="T27" fmla="*/ 121 h 128"/>
                <a:gd name="T28" fmla="*/ 20 w 128"/>
                <a:gd name="T29" fmla="*/ 104 h 128"/>
                <a:gd name="T30" fmla="*/ 31 w 128"/>
                <a:gd name="T31" fmla="*/ 98 h 128"/>
                <a:gd name="T32" fmla="*/ 49 w 128"/>
                <a:gd name="T33" fmla="*/ 119 h 128"/>
                <a:gd name="T34" fmla="*/ 62 w 128"/>
                <a:gd name="T35" fmla="*/ 122 h 128"/>
                <a:gd name="T36" fmla="*/ 37 w 128"/>
                <a:gd name="T37" fmla="*/ 97 h 128"/>
                <a:gd name="T38" fmla="*/ 60 w 128"/>
                <a:gd name="T39" fmla="*/ 92 h 128"/>
                <a:gd name="T40" fmla="*/ 62 w 128"/>
                <a:gd name="T41" fmla="*/ 88 h 128"/>
                <a:gd name="T42" fmla="*/ 34 w 128"/>
                <a:gd name="T43" fmla="*/ 92 h 128"/>
                <a:gd name="T44" fmla="*/ 29 w 128"/>
                <a:gd name="T45" fmla="*/ 66 h 128"/>
                <a:gd name="T46" fmla="*/ 62 w 128"/>
                <a:gd name="T47" fmla="*/ 62 h 128"/>
                <a:gd name="T48" fmla="*/ 34 w 128"/>
                <a:gd name="T49" fmla="*/ 38 h 128"/>
                <a:gd name="T50" fmla="*/ 60 w 128"/>
                <a:gd name="T51" fmla="*/ 40 h 128"/>
                <a:gd name="T52" fmla="*/ 62 w 128"/>
                <a:gd name="T53" fmla="*/ 36 h 128"/>
                <a:gd name="T54" fmla="*/ 36 w 128"/>
                <a:gd name="T55" fmla="*/ 32 h 128"/>
                <a:gd name="T56" fmla="*/ 60 w 128"/>
                <a:gd name="T57" fmla="*/ 7 h 128"/>
                <a:gd name="T58" fmla="*/ 111 w 128"/>
                <a:gd name="T59" fmla="*/ 30 h 128"/>
                <a:gd name="T60" fmla="*/ 119 w 128"/>
                <a:gd name="T61" fmla="*/ 41 h 128"/>
                <a:gd name="T62" fmla="*/ 104 w 128"/>
                <a:gd name="T63" fmla="*/ 62 h 128"/>
                <a:gd name="T64" fmla="*/ 98 w 128"/>
                <a:gd name="T65" fmla="*/ 35 h 128"/>
                <a:gd name="T66" fmla="*/ 80 w 128"/>
                <a:gd name="T67" fmla="*/ 7 h 128"/>
                <a:gd name="T68" fmla="*/ 108 w 128"/>
                <a:gd name="T69" fmla="*/ 24 h 128"/>
                <a:gd name="T70" fmla="*/ 97 w 128"/>
                <a:gd name="T71" fmla="*/ 30 h 128"/>
                <a:gd name="T72" fmla="*/ 79 w 128"/>
                <a:gd name="T73" fmla="*/ 9 h 128"/>
                <a:gd name="T74" fmla="*/ 66 w 128"/>
                <a:gd name="T75" fmla="*/ 6 h 128"/>
                <a:gd name="T76" fmla="*/ 91 w 128"/>
                <a:gd name="T77" fmla="*/ 31 h 128"/>
                <a:gd name="T78" fmla="*/ 68 w 128"/>
                <a:gd name="T79" fmla="*/ 36 h 128"/>
                <a:gd name="T80" fmla="*/ 66 w 128"/>
                <a:gd name="T81" fmla="*/ 40 h 128"/>
                <a:gd name="T82" fmla="*/ 94 w 128"/>
                <a:gd name="T83" fmla="*/ 36 h 128"/>
                <a:gd name="T84" fmla="*/ 99 w 128"/>
                <a:gd name="T85" fmla="*/ 62 h 128"/>
                <a:gd name="T86" fmla="*/ 66 w 128"/>
                <a:gd name="T87" fmla="*/ 66 h 128"/>
                <a:gd name="T88" fmla="*/ 94 w 128"/>
                <a:gd name="T89" fmla="*/ 90 h 128"/>
                <a:gd name="T90" fmla="*/ 68 w 128"/>
                <a:gd name="T91" fmla="*/ 88 h 128"/>
                <a:gd name="T92" fmla="*/ 66 w 128"/>
                <a:gd name="T93" fmla="*/ 122 h 128"/>
                <a:gd name="T94" fmla="*/ 90 w 128"/>
                <a:gd name="T95" fmla="*/ 95 h 128"/>
                <a:gd name="T96" fmla="*/ 80 w 128"/>
                <a:gd name="T97" fmla="*/ 112 h 128"/>
                <a:gd name="T98" fmla="*/ 108 w 128"/>
                <a:gd name="T99" fmla="*/ 104 h 128"/>
                <a:gd name="T100" fmla="*/ 80 w 128"/>
                <a:gd name="T101" fmla="*/ 121 h 128"/>
                <a:gd name="T102" fmla="*/ 95 w 128"/>
                <a:gd name="T103" fmla="*/ 98 h 128"/>
                <a:gd name="T104" fmla="*/ 107 w 128"/>
                <a:gd name="T105" fmla="*/ 102 h 128"/>
                <a:gd name="T106" fmla="*/ 123 w 128"/>
                <a:gd name="T107" fmla="*/ 68 h 128"/>
                <a:gd name="T108" fmla="*/ 112 w 128"/>
                <a:gd name="T109" fmla="*/ 99 h 128"/>
                <a:gd name="T110" fmla="*/ 98 w 128"/>
                <a:gd name="T111" fmla="*/ 93 h 128"/>
                <a:gd name="T112" fmla="*/ 104 w 128"/>
                <a:gd name="T113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20" y="24"/>
                  </a:moveTo>
                  <a:cubicBezTo>
                    <a:pt x="21" y="23"/>
                    <a:pt x="21" y="23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43" y="8"/>
                    <a:pt x="46" y="7"/>
                    <a:pt x="48" y="7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3" y="15"/>
                    <a:pt x="37" y="22"/>
                    <a:pt x="33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7" y="29"/>
                    <a:pt x="24" y="28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lnTo>
                    <a:pt x="20" y="24"/>
                  </a:lnTo>
                  <a:close/>
                  <a:moveTo>
                    <a:pt x="5" y="60"/>
                  </a:moveTo>
                  <a:cubicBezTo>
                    <a:pt x="5" y="54"/>
                    <a:pt x="7" y="47"/>
                    <a:pt x="9" y="41"/>
                  </a:cubicBezTo>
                  <a:cubicBezTo>
                    <a:pt x="11" y="37"/>
                    <a:pt x="13" y="33"/>
                    <a:pt x="15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1" y="31"/>
                    <a:pt x="25" y="33"/>
                    <a:pt x="29" y="34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6" y="44"/>
                    <a:pt x="24" y="52"/>
                    <a:pt x="24" y="6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5" y="62"/>
                    <a:pt x="5" y="62"/>
                    <a:pt x="5" y="62"/>
                  </a:cubicBezTo>
                  <a:lnTo>
                    <a:pt x="5" y="60"/>
                  </a:lnTo>
                  <a:close/>
                  <a:moveTo>
                    <a:pt x="17" y="98"/>
                  </a:moveTo>
                  <a:cubicBezTo>
                    <a:pt x="16" y="99"/>
                    <a:pt x="16" y="99"/>
                    <a:pt x="16" y="9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3" y="95"/>
                    <a:pt x="11" y="91"/>
                    <a:pt x="9" y="87"/>
                  </a:cubicBezTo>
                  <a:cubicBezTo>
                    <a:pt x="7" y="81"/>
                    <a:pt x="5" y="74"/>
                    <a:pt x="5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76"/>
                    <a:pt x="26" y="84"/>
                    <a:pt x="29" y="92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25" y="95"/>
                    <a:pt x="21" y="97"/>
                    <a:pt x="17" y="98"/>
                  </a:cubicBezTo>
                  <a:close/>
                  <a:moveTo>
                    <a:pt x="48" y="121"/>
                  </a:moveTo>
                  <a:cubicBezTo>
                    <a:pt x="46" y="121"/>
                    <a:pt x="43" y="120"/>
                    <a:pt x="41" y="119"/>
                  </a:cubicBezTo>
                  <a:cubicBezTo>
                    <a:pt x="34" y="116"/>
                    <a:pt x="27" y="112"/>
                    <a:pt x="22" y="106"/>
                  </a:cubicBezTo>
                  <a:cubicBezTo>
                    <a:pt x="21" y="105"/>
                    <a:pt x="21" y="105"/>
                    <a:pt x="20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7" y="99"/>
                    <a:pt x="31" y="98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7" y="106"/>
                    <a:pt x="43" y="113"/>
                    <a:pt x="49" y="119"/>
                  </a:cubicBezTo>
                  <a:cubicBezTo>
                    <a:pt x="54" y="123"/>
                    <a:pt x="54" y="123"/>
                    <a:pt x="54" y="123"/>
                  </a:cubicBezTo>
                  <a:lnTo>
                    <a:pt x="48" y="121"/>
                  </a:lnTo>
                  <a:close/>
                  <a:moveTo>
                    <a:pt x="62" y="122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55" y="118"/>
                    <a:pt x="52" y="115"/>
                    <a:pt x="48" y="112"/>
                  </a:cubicBezTo>
                  <a:cubicBezTo>
                    <a:pt x="44" y="107"/>
                    <a:pt x="40" y="103"/>
                    <a:pt x="37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5" y="94"/>
                    <a:pt x="53" y="93"/>
                    <a:pt x="60" y="92"/>
                  </a:cubicBezTo>
                  <a:cubicBezTo>
                    <a:pt x="62" y="92"/>
                    <a:pt x="62" y="92"/>
                    <a:pt x="62" y="92"/>
                  </a:cubicBezTo>
                  <a:lnTo>
                    <a:pt x="62" y="122"/>
                  </a:lnTo>
                  <a:close/>
                  <a:moveTo>
                    <a:pt x="62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2" y="88"/>
                    <a:pt x="44" y="89"/>
                    <a:pt x="36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1" y="83"/>
                    <a:pt x="29" y="76"/>
                    <a:pt x="29" y="68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88"/>
                  </a:lnTo>
                  <a:close/>
                  <a:moveTo>
                    <a:pt x="62" y="62"/>
                  </a:moveTo>
                  <a:cubicBezTo>
                    <a:pt x="29" y="62"/>
                    <a:pt x="29" y="62"/>
                    <a:pt x="29" y="62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52"/>
                    <a:pt x="31" y="45"/>
                    <a:pt x="34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39"/>
                    <a:pt x="52" y="40"/>
                    <a:pt x="60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2" y="62"/>
                  </a:lnTo>
                  <a:close/>
                  <a:moveTo>
                    <a:pt x="62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3" y="35"/>
                    <a:pt x="45" y="34"/>
                    <a:pt x="38" y="3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40" y="25"/>
                    <a:pt x="44" y="21"/>
                    <a:pt x="48" y="17"/>
                  </a:cubicBezTo>
                  <a:cubicBezTo>
                    <a:pt x="52" y="13"/>
                    <a:pt x="55" y="10"/>
                    <a:pt x="60" y="7"/>
                  </a:cubicBezTo>
                  <a:cubicBezTo>
                    <a:pt x="62" y="6"/>
                    <a:pt x="62" y="6"/>
                    <a:pt x="62" y="6"/>
                  </a:cubicBezTo>
                  <a:lnTo>
                    <a:pt x="62" y="36"/>
                  </a:lnTo>
                  <a:close/>
                  <a:moveTo>
                    <a:pt x="111" y="30"/>
                  </a:moveTo>
                  <a:cubicBezTo>
                    <a:pt x="112" y="29"/>
                    <a:pt x="112" y="29"/>
                    <a:pt x="112" y="29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5" y="33"/>
                    <a:pt x="117" y="37"/>
                    <a:pt x="119" y="41"/>
                  </a:cubicBezTo>
                  <a:cubicBezTo>
                    <a:pt x="121" y="47"/>
                    <a:pt x="123" y="54"/>
                    <a:pt x="123" y="60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52"/>
                    <a:pt x="102" y="44"/>
                    <a:pt x="98" y="36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3"/>
                    <a:pt x="107" y="31"/>
                    <a:pt x="111" y="30"/>
                  </a:cubicBezTo>
                  <a:close/>
                  <a:moveTo>
                    <a:pt x="80" y="7"/>
                  </a:moveTo>
                  <a:cubicBezTo>
                    <a:pt x="82" y="7"/>
                    <a:pt x="85" y="8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07" y="23"/>
                    <a:pt x="107" y="23"/>
                    <a:pt x="108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4" y="28"/>
                    <a:pt x="101" y="29"/>
                    <a:pt x="97" y="3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1" y="22"/>
                    <a:pt x="85" y="15"/>
                    <a:pt x="79" y="9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80" y="7"/>
                  </a:lnTo>
                  <a:close/>
                  <a:moveTo>
                    <a:pt x="66" y="6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73" y="10"/>
                    <a:pt x="76" y="13"/>
                    <a:pt x="80" y="16"/>
                  </a:cubicBezTo>
                  <a:cubicBezTo>
                    <a:pt x="84" y="21"/>
                    <a:pt x="88" y="25"/>
                    <a:pt x="91" y="31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3" y="34"/>
                    <a:pt x="75" y="35"/>
                    <a:pt x="68" y="36"/>
                  </a:cubicBezTo>
                  <a:cubicBezTo>
                    <a:pt x="66" y="36"/>
                    <a:pt x="66" y="36"/>
                    <a:pt x="66" y="36"/>
                  </a:cubicBezTo>
                  <a:lnTo>
                    <a:pt x="66" y="6"/>
                  </a:lnTo>
                  <a:close/>
                  <a:moveTo>
                    <a:pt x="66" y="40"/>
                  </a:moveTo>
                  <a:cubicBezTo>
                    <a:pt x="68" y="40"/>
                    <a:pt x="68" y="40"/>
                    <a:pt x="68" y="40"/>
                  </a:cubicBezTo>
                  <a:cubicBezTo>
                    <a:pt x="76" y="40"/>
                    <a:pt x="84" y="39"/>
                    <a:pt x="92" y="37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7" y="45"/>
                    <a:pt x="99" y="52"/>
                    <a:pt x="99" y="60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66" y="62"/>
                    <a:pt x="66" y="62"/>
                    <a:pt x="66" y="62"/>
                  </a:cubicBezTo>
                  <a:lnTo>
                    <a:pt x="66" y="40"/>
                  </a:lnTo>
                  <a:close/>
                  <a:moveTo>
                    <a:pt x="66" y="66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9" y="76"/>
                    <a:pt x="97" y="83"/>
                    <a:pt x="94" y="90"/>
                  </a:cubicBezTo>
                  <a:cubicBezTo>
                    <a:pt x="94" y="91"/>
                    <a:pt x="94" y="91"/>
                    <a:pt x="94" y="91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84" y="89"/>
                    <a:pt x="76" y="88"/>
                    <a:pt x="68" y="88"/>
                  </a:cubicBezTo>
                  <a:cubicBezTo>
                    <a:pt x="66" y="88"/>
                    <a:pt x="66" y="88"/>
                    <a:pt x="66" y="88"/>
                  </a:cubicBezTo>
                  <a:lnTo>
                    <a:pt x="66" y="66"/>
                  </a:lnTo>
                  <a:close/>
                  <a:moveTo>
                    <a:pt x="66" y="122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5" y="93"/>
                    <a:pt x="83" y="94"/>
                    <a:pt x="90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8" y="103"/>
                    <a:pt x="84" y="107"/>
                    <a:pt x="80" y="112"/>
                  </a:cubicBezTo>
                  <a:cubicBezTo>
                    <a:pt x="76" y="115"/>
                    <a:pt x="73" y="118"/>
                    <a:pt x="68" y="121"/>
                  </a:cubicBezTo>
                  <a:lnTo>
                    <a:pt x="66" y="122"/>
                  </a:lnTo>
                  <a:close/>
                  <a:moveTo>
                    <a:pt x="108" y="104"/>
                  </a:moveTo>
                  <a:cubicBezTo>
                    <a:pt x="107" y="105"/>
                    <a:pt x="107" y="105"/>
                    <a:pt x="106" y="106"/>
                  </a:cubicBezTo>
                  <a:cubicBezTo>
                    <a:pt x="101" y="112"/>
                    <a:pt x="94" y="116"/>
                    <a:pt x="87" y="119"/>
                  </a:cubicBezTo>
                  <a:cubicBezTo>
                    <a:pt x="85" y="120"/>
                    <a:pt x="82" y="121"/>
                    <a:pt x="80" y="121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9" y="119"/>
                    <a:pt x="79" y="119"/>
                    <a:pt x="79" y="119"/>
                  </a:cubicBezTo>
                  <a:cubicBezTo>
                    <a:pt x="85" y="113"/>
                    <a:pt x="91" y="106"/>
                    <a:pt x="95" y="98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1" y="99"/>
                    <a:pt x="104" y="100"/>
                    <a:pt x="107" y="102"/>
                  </a:cubicBezTo>
                  <a:cubicBezTo>
                    <a:pt x="109" y="103"/>
                    <a:pt x="109" y="103"/>
                    <a:pt x="109" y="103"/>
                  </a:cubicBezTo>
                  <a:lnTo>
                    <a:pt x="108" y="104"/>
                  </a:lnTo>
                  <a:close/>
                  <a:moveTo>
                    <a:pt x="123" y="68"/>
                  </a:moveTo>
                  <a:cubicBezTo>
                    <a:pt x="123" y="74"/>
                    <a:pt x="121" y="81"/>
                    <a:pt x="119" y="87"/>
                  </a:cubicBezTo>
                  <a:cubicBezTo>
                    <a:pt x="117" y="91"/>
                    <a:pt x="115" y="95"/>
                    <a:pt x="113" y="98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1" y="98"/>
                    <a:pt x="111" y="98"/>
                    <a:pt x="111" y="98"/>
                  </a:cubicBezTo>
                  <a:cubicBezTo>
                    <a:pt x="107" y="97"/>
                    <a:pt x="103" y="95"/>
                    <a:pt x="99" y="94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2" y="84"/>
                    <a:pt x="104" y="76"/>
                    <a:pt x="104" y="68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23" y="66"/>
                    <a:pt x="123" y="66"/>
                    <a:pt x="123" y="66"/>
                  </a:cubicBezTo>
                  <a:lnTo>
                    <a:pt x="123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41D8ACB-564E-41C6-B1BA-B79B2E61CA2E}"/>
              </a:ext>
            </a:extLst>
          </p:cNvPr>
          <p:cNvGrpSpPr/>
          <p:nvPr/>
        </p:nvGrpSpPr>
        <p:grpSpPr>
          <a:xfrm>
            <a:off x="5008701" y="2987611"/>
            <a:ext cx="504000" cy="504000"/>
            <a:chOff x="4613213" y="4247997"/>
            <a:chExt cx="504000" cy="50400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AD71CA6-AC32-4C9F-97D3-E7F793107C2E}"/>
                </a:ext>
              </a:extLst>
            </p:cNvPr>
            <p:cNvSpPr/>
            <p:nvPr/>
          </p:nvSpPr>
          <p:spPr>
            <a:xfrm>
              <a:off x="4613213" y="4247997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9" name="Freeform 70">
              <a:extLst>
                <a:ext uri="{FF2B5EF4-FFF2-40B4-BE49-F238E27FC236}">
                  <a16:creationId xmlns:a16="http://schemas.microsoft.com/office/drawing/2014/main" id="{9287C74F-40F7-4938-B894-4A68A2D27D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03213" y="4337463"/>
              <a:ext cx="324000" cy="325068"/>
            </a:xfrm>
            <a:custGeom>
              <a:avLst/>
              <a:gdLst>
                <a:gd name="T0" fmla="*/ 111 w 128"/>
                <a:gd name="T1" fmla="*/ 62 h 128"/>
                <a:gd name="T2" fmla="*/ 68 w 128"/>
                <a:gd name="T3" fmla="*/ 17 h 128"/>
                <a:gd name="T4" fmla="*/ 66 w 128"/>
                <a:gd name="T5" fmla="*/ 2 h 128"/>
                <a:gd name="T6" fmla="*/ 62 w 128"/>
                <a:gd name="T7" fmla="*/ 2 h 128"/>
                <a:gd name="T8" fmla="*/ 60 w 128"/>
                <a:gd name="T9" fmla="*/ 17 h 128"/>
                <a:gd name="T10" fmla="*/ 17 w 128"/>
                <a:gd name="T11" fmla="*/ 62 h 128"/>
                <a:gd name="T12" fmla="*/ 0 w 128"/>
                <a:gd name="T13" fmla="*/ 64 h 128"/>
                <a:gd name="T14" fmla="*/ 17 w 128"/>
                <a:gd name="T15" fmla="*/ 66 h 128"/>
                <a:gd name="T16" fmla="*/ 60 w 128"/>
                <a:gd name="T17" fmla="*/ 111 h 128"/>
                <a:gd name="T18" fmla="*/ 62 w 128"/>
                <a:gd name="T19" fmla="*/ 126 h 128"/>
                <a:gd name="T20" fmla="*/ 66 w 128"/>
                <a:gd name="T21" fmla="*/ 126 h 128"/>
                <a:gd name="T22" fmla="*/ 68 w 128"/>
                <a:gd name="T23" fmla="*/ 111 h 128"/>
                <a:gd name="T24" fmla="*/ 111 w 128"/>
                <a:gd name="T25" fmla="*/ 66 h 128"/>
                <a:gd name="T26" fmla="*/ 128 w 128"/>
                <a:gd name="T27" fmla="*/ 64 h 128"/>
                <a:gd name="T28" fmla="*/ 62 w 128"/>
                <a:gd name="T29" fmla="*/ 106 h 128"/>
                <a:gd name="T30" fmla="*/ 48 w 128"/>
                <a:gd name="T31" fmla="*/ 103 h 128"/>
                <a:gd name="T32" fmla="*/ 25 w 128"/>
                <a:gd name="T33" fmla="*/ 80 h 128"/>
                <a:gd name="T34" fmla="*/ 22 w 128"/>
                <a:gd name="T35" fmla="*/ 66 h 128"/>
                <a:gd name="T36" fmla="*/ 62 w 128"/>
                <a:gd name="T37" fmla="*/ 106 h 128"/>
                <a:gd name="T38" fmla="*/ 22 w 128"/>
                <a:gd name="T39" fmla="*/ 62 h 128"/>
                <a:gd name="T40" fmla="*/ 25 w 128"/>
                <a:gd name="T41" fmla="*/ 48 h 128"/>
                <a:gd name="T42" fmla="*/ 48 w 128"/>
                <a:gd name="T43" fmla="*/ 25 h 128"/>
                <a:gd name="T44" fmla="*/ 62 w 128"/>
                <a:gd name="T45" fmla="*/ 22 h 128"/>
                <a:gd name="T46" fmla="*/ 106 w 128"/>
                <a:gd name="T47" fmla="*/ 68 h 128"/>
                <a:gd name="T48" fmla="*/ 94 w 128"/>
                <a:gd name="T49" fmla="*/ 94 h 128"/>
                <a:gd name="T50" fmla="*/ 68 w 128"/>
                <a:gd name="T51" fmla="*/ 106 h 128"/>
                <a:gd name="T52" fmla="*/ 66 w 128"/>
                <a:gd name="T53" fmla="*/ 66 h 128"/>
                <a:gd name="T54" fmla="*/ 106 w 128"/>
                <a:gd name="T55" fmla="*/ 68 h 128"/>
                <a:gd name="T56" fmla="*/ 66 w 128"/>
                <a:gd name="T57" fmla="*/ 22 h 128"/>
                <a:gd name="T58" fmla="*/ 80 w 128"/>
                <a:gd name="T59" fmla="*/ 25 h 128"/>
                <a:gd name="T60" fmla="*/ 103 w 128"/>
                <a:gd name="T61" fmla="*/ 48 h 128"/>
                <a:gd name="T62" fmla="*/ 106 w 128"/>
                <a:gd name="T63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28">
                  <a:moveTo>
                    <a:pt x="126" y="62"/>
                  </a:moveTo>
                  <a:cubicBezTo>
                    <a:pt x="111" y="62"/>
                    <a:pt x="111" y="62"/>
                    <a:pt x="111" y="62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09" y="38"/>
                    <a:pt x="90" y="19"/>
                    <a:pt x="68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3" y="0"/>
                    <a:pt x="62" y="1"/>
                    <a:pt x="62" y="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38" y="19"/>
                    <a:pt x="19" y="38"/>
                    <a:pt x="17" y="60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0" y="63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90"/>
                    <a:pt x="38" y="109"/>
                    <a:pt x="60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3" y="128"/>
                    <a:pt x="64" y="128"/>
                  </a:cubicBezTo>
                  <a:cubicBezTo>
                    <a:pt x="65" y="128"/>
                    <a:pt x="66" y="127"/>
                    <a:pt x="66" y="126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90" y="109"/>
                    <a:pt x="109" y="90"/>
                    <a:pt x="111" y="68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7" y="66"/>
                    <a:pt x="128" y="65"/>
                    <a:pt x="128" y="64"/>
                  </a:cubicBezTo>
                  <a:cubicBezTo>
                    <a:pt x="128" y="63"/>
                    <a:pt x="127" y="62"/>
                    <a:pt x="126" y="62"/>
                  </a:cubicBezTo>
                  <a:close/>
                  <a:moveTo>
                    <a:pt x="62" y="106"/>
                  </a:moveTo>
                  <a:cubicBezTo>
                    <a:pt x="60" y="106"/>
                    <a:pt x="60" y="106"/>
                    <a:pt x="60" y="106"/>
                  </a:cubicBezTo>
                  <a:cubicBezTo>
                    <a:pt x="56" y="106"/>
                    <a:pt x="52" y="105"/>
                    <a:pt x="48" y="103"/>
                  </a:cubicBezTo>
                  <a:cubicBezTo>
                    <a:pt x="43" y="101"/>
                    <a:pt x="38" y="98"/>
                    <a:pt x="34" y="94"/>
                  </a:cubicBezTo>
                  <a:cubicBezTo>
                    <a:pt x="30" y="90"/>
                    <a:pt x="27" y="85"/>
                    <a:pt x="25" y="80"/>
                  </a:cubicBezTo>
                  <a:cubicBezTo>
                    <a:pt x="23" y="76"/>
                    <a:pt x="22" y="72"/>
                    <a:pt x="22" y="6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106"/>
                  </a:lnTo>
                  <a:close/>
                  <a:moveTo>
                    <a:pt x="62" y="62"/>
                  </a:moveTo>
                  <a:cubicBezTo>
                    <a:pt x="22" y="62"/>
                    <a:pt x="22" y="62"/>
                    <a:pt x="22" y="62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6"/>
                    <a:pt x="23" y="52"/>
                    <a:pt x="25" y="48"/>
                  </a:cubicBezTo>
                  <a:cubicBezTo>
                    <a:pt x="27" y="43"/>
                    <a:pt x="30" y="38"/>
                    <a:pt x="34" y="34"/>
                  </a:cubicBezTo>
                  <a:cubicBezTo>
                    <a:pt x="38" y="30"/>
                    <a:pt x="43" y="27"/>
                    <a:pt x="48" y="25"/>
                  </a:cubicBezTo>
                  <a:cubicBezTo>
                    <a:pt x="52" y="23"/>
                    <a:pt x="56" y="22"/>
                    <a:pt x="60" y="22"/>
                  </a:cubicBezTo>
                  <a:cubicBezTo>
                    <a:pt x="62" y="22"/>
                    <a:pt x="62" y="22"/>
                    <a:pt x="62" y="22"/>
                  </a:cubicBezTo>
                  <a:lnTo>
                    <a:pt x="62" y="62"/>
                  </a:lnTo>
                  <a:close/>
                  <a:moveTo>
                    <a:pt x="106" y="68"/>
                  </a:moveTo>
                  <a:cubicBezTo>
                    <a:pt x="106" y="72"/>
                    <a:pt x="105" y="76"/>
                    <a:pt x="103" y="80"/>
                  </a:cubicBezTo>
                  <a:cubicBezTo>
                    <a:pt x="101" y="85"/>
                    <a:pt x="98" y="90"/>
                    <a:pt x="94" y="94"/>
                  </a:cubicBezTo>
                  <a:cubicBezTo>
                    <a:pt x="90" y="98"/>
                    <a:pt x="85" y="101"/>
                    <a:pt x="80" y="103"/>
                  </a:cubicBezTo>
                  <a:cubicBezTo>
                    <a:pt x="76" y="105"/>
                    <a:pt x="72" y="106"/>
                    <a:pt x="6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106" y="66"/>
                    <a:pt x="106" y="66"/>
                    <a:pt x="106" y="66"/>
                  </a:cubicBezTo>
                  <a:lnTo>
                    <a:pt x="106" y="68"/>
                  </a:lnTo>
                  <a:close/>
                  <a:moveTo>
                    <a:pt x="66" y="6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72" y="22"/>
                    <a:pt x="76" y="23"/>
                    <a:pt x="80" y="25"/>
                  </a:cubicBezTo>
                  <a:cubicBezTo>
                    <a:pt x="85" y="27"/>
                    <a:pt x="90" y="30"/>
                    <a:pt x="94" y="34"/>
                  </a:cubicBezTo>
                  <a:cubicBezTo>
                    <a:pt x="98" y="38"/>
                    <a:pt x="101" y="43"/>
                    <a:pt x="103" y="48"/>
                  </a:cubicBezTo>
                  <a:cubicBezTo>
                    <a:pt x="105" y="52"/>
                    <a:pt x="106" y="56"/>
                    <a:pt x="106" y="60"/>
                  </a:cubicBezTo>
                  <a:cubicBezTo>
                    <a:pt x="106" y="62"/>
                    <a:pt x="106" y="62"/>
                    <a:pt x="106" y="62"/>
                  </a:cubicBezTo>
                  <a:lnTo>
                    <a:pt x="66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1B5CB367-336A-4E31-B305-F1FAEBEE1D70}"/>
              </a:ext>
            </a:extLst>
          </p:cNvPr>
          <p:cNvGrpSpPr/>
          <p:nvPr/>
        </p:nvGrpSpPr>
        <p:grpSpPr>
          <a:xfrm>
            <a:off x="6687312" y="1325209"/>
            <a:ext cx="504000" cy="504000"/>
            <a:chOff x="7982080" y="3120819"/>
            <a:chExt cx="504000" cy="50400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C4D7C0BE-8FC8-4F59-9297-883A72A376B4}"/>
                </a:ext>
              </a:extLst>
            </p:cNvPr>
            <p:cNvSpPr/>
            <p:nvPr/>
          </p:nvSpPr>
          <p:spPr>
            <a:xfrm>
              <a:off x="7982080" y="3120819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2" name="Freeform 73">
              <a:extLst>
                <a:ext uri="{FF2B5EF4-FFF2-40B4-BE49-F238E27FC236}">
                  <a16:creationId xmlns:a16="http://schemas.microsoft.com/office/drawing/2014/main" id="{9DBE3738-D62A-4EA8-97A5-61DF626CFC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2080" y="3190343"/>
              <a:ext cx="324000" cy="364952"/>
            </a:xfrm>
            <a:custGeom>
              <a:avLst/>
              <a:gdLst>
                <a:gd name="T0" fmla="*/ 114 w 114"/>
                <a:gd name="T1" fmla="*/ 95 h 128"/>
                <a:gd name="T2" fmla="*/ 114 w 114"/>
                <a:gd name="T3" fmla="*/ 34 h 128"/>
                <a:gd name="T4" fmla="*/ 112 w 114"/>
                <a:gd name="T5" fmla="*/ 32 h 128"/>
                <a:gd name="T6" fmla="*/ 58 w 114"/>
                <a:gd name="T7" fmla="*/ 1 h 128"/>
                <a:gd name="T8" fmla="*/ 57 w 114"/>
                <a:gd name="T9" fmla="*/ 0 h 128"/>
                <a:gd name="T10" fmla="*/ 56 w 114"/>
                <a:gd name="T11" fmla="*/ 1 h 128"/>
                <a:gd name="T12" fmla="*/ 1 w 114"/>
                <a:gd name="T13" fmla="*/ 32 h 128"/>
                <a:gd name="T14" fmla="*/ 0 w 114"/>
                <a:gd name="T15" fmla="*/ 34 h 128"/>
                <a:gd name="T16" fmla="*/ 0 w 114"/>
                <a:gd name="T17" fmla="*/ 94 h 128"/>
                <a:gd name="T18" fmla="*/ 0 w 114"/>
                <a:gd name="T19" fmla="*/ 95 h 128"/>
                <a:gd name="T20" fmla="*/ 1 w 114"/>
                <a:gd name="T21" fmla="*/ 97 h 128"/>
                <a:gd name="T22" fmla="*/ 56 w 114"/>
                <a:gd name="T23" fmla="*/ 128 h 128"/>
                <a:gd name="T24" fmla="*/ 58 w 114"/>
                <a:gd name="T25" fmla="*/ 128 h 128"/>
                <a:gd name="T26" fmla="*/ 112 w 114"/>
                <a:gd name="T27" fmla="*/ 97 h 128"/>
                <a:gd name="T28" fmla="*/ 114 w 114"/>
                <a:gd name="T29" fmla="*/ 95 h 128"/>
                <a:gd name="T30" fmla="*/ 55 w 114"/>
                <a:gd name="T31" fmla="*/ 122 h 128"/>
                <a:gd name="T32" fmla="*/ 5 w 114"/>
                <a:gd name="T33" fmla="*/ 93 h 128"/>
                <a:gd name="T34" fmla="*/ 5 w 114"/>
                <a:gd name="T35" fmla="*/ 38 h 128"/>
                <a:gd name="T36" fmla="*/ 55 w 114"/>
                <a:gd name="T37" fmla="*/ 67 h 128"/>
                <a:gd name="T38" fmla="*/ 55 w 114"/>
                <a:gd name="T39" fmla="*/ 122 h 128"/>
                <a:gd name="T40" fmla="*/ 57 w 114"/>
                <a:gd name="T41" fmla="*/ 63 h 128"/>
                <a:gd name="T42" fmla="*/ 7 w 114"/>
                <a:gd name="T43" fmla="*/ 34 h 128"/>
                <a:gd name="T44" fmla="*/ 57 w 114"/>
                <a:gd name="T45" fmla="*/ 5 h 128"/>
                <a:gd name="T46" fmla="*/ 107 w 114"/>
                <a:gd name="T47" fmla="*/ 34 h 128"/>
                <a:gd name="T48" fmla="*/ 57 w 114"/>
                <a:gd name="T49" fmla="*/ 63 h 128"/>
                <a:gd name="T50" fmla="*/ 109 w 114"/>
                <a:gd name="T51" fmla="*/ 93 h 128"/>
                <a:gd name="T52" fmla="*/ 59 w 114"/>
                <a:gd name="T53" fmla="*/ 122 h 128"/>
                <a:gd name="T54" fmla="*/ 59 w 114"/>
                <a:gd name="T55" fmla="*/ 67 h 128"/>
                <a:gd name="T56" fmla="*/ 109 w 114"/>
                <a:gd name="T57" fmla="*/ 38 h 128"/>
                <a:gd name="T58" fmla="*/ 109 w 114"/>
                <a:gd name="T59" fmla="*/ 9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128">
                  <a:moveTo>
                    <a:pt x="114" y="95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3" y="32"/>
                    <a:pt x="112" y="3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57" y="0"/>
                    <a:pt x="56" y="0"/>
                    <a:pt x="56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cubicBezTo>
                    <a:pt x="0" y="95"/>
                    <a:pt x="1" y="96"/>
                    <a:pt x="1" y="97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7" y="128"/>
                    <a:pt x="58" y="128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6"/>
                    <a:pt x="114" y="95"/>
                    <a:pt x="114" y="95"/>
                  </a:cubicBezTo>
                  <a:close/>
                  <a:moveTo>
                    <a:pt x="55" y="122"/>
                  </a:moveTo>
                  <a:cubicBezTo>
                    <a:pt x="5" y="93"/>
                    <a:pt x="5" y="93"/>
                    <a:pt x="5" y="93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5" y="67"/>
                    <a:pt x="55" y="67"/>
                    <a:pt x="55" y="67"/>
                  </a:cubicBezTo>
                  <a:lnTo>
                    <a:pt x="55" y="122"/>
                  </a:lnTo>
                  <a:close/>
                  <a:moveTo>
                    <a:pt x="57" y="63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57" y="63"/>
                  </a:lnTo>
                  <a:close/>
                  <a:moveTo>
                    <a:pt x="109" y="93"/>
                  </a:moveTo>
                  <a:cubicBezTo>
                    <a:pt x="59" y="122"/>
                    <a:pt x="59" y="122"/>
                    <a:pt x="59" y="122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109" y="38"/>
                    <a:pt x="109" y="38"/>
                    <a:pt x="109" y="38"/>
                  </a:cubicBezTo>
                  <a:lnTo>
                    <a:pt x="109" y="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A1D17BE-7365-4996-934A-7D7DFE40D408}"/>
              </a:ext>
            </a:extLst>
          </p:cNvPr>
          <p:cNvGrpSpPr/>
          <p:nvPr/>
        </p:nvGrpSpPr>
        <p:grpSpPr>
          <a:xfrm>
            <a:off x="5008701" y="4697483"/>
            <a:ext cx="504000" cy="504000"/>
            <a:chOff x="4613213" y="5317762"/>
            <a:chExt cx="504000" cy="50400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12CC4FB4-FC92-4B03-9D57-7452521BF738}"/>
                </a:ext>
              </a:extLst>
            </p:cNvPr>
            <p:cNvSpPr/>
            <p:nvPr/>
          </p:nvSpPr>
          <p:spPr>
            <a:xfrm>
              <a:off x="4613213" y="5317762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BFC83673-EC1B-44C2-8D9F-E38791724B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75213" y="5422357"/>
              <a:ext cx="180000" cy="294810"/>
              <a:chOff x="8350250" y="5110163"/>
              <a:chExt cx="293688" cy="481012"/>
            </a:xfrm>
            <a:solidFill>
              <a:srgbClr val="FFFFFF"/>
            </a:solidFill>
          </p:grpSpPr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738EF519-BB53-4C88-A45B-6FCC89E57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0250" y="5327650"/>
                <a:ext cx="293688" cy="263525"/>
              </a:xfrm>
              <a:custGeom>
                <a:avLst/>
                <a:gdLst>
                  <a:gd name="T0" fmla="*/ 69 w 78"/>
                  <a:gd name="T1" fmla="*/ 65 h 70"/>
                  <a:gd name="T2" fmla="*/ 41 w 78"/>
                  <a:gd name="T3" fmla="*/ 65 h 70"/>
                  <a:gd name="T4" fmla="*/ 41 w 78"/>
                  <a:gd name="T5" fmla="*/ 43 h 70"/>
                  <a:gd name="T6" fmla="*/ 43 w 78"/>
                  <a:gd name="T7" fmla="*/ 42 h 70"/>
                  <a:gd name="T8" fmla="*/ 78 w 78"/>
                  <a:gd name="T9" fmla="*/ 3 h 70"/>
                  <a:gd name="T10" fmla="*/ 76 w 78"/>
                  <a:gd name="T11" fmla="*/ 0 h 70"/>
                  <a:gd name="T12" fmla="*/ 74 w 78"/>
                  <a:gd name="T13" fmla="*/ 3 h 70"/>
                  <a:gd name="T14" fmla="*/ 64 w 78"/>
                  <a:gd name="T15" fmla="*/ 27 h 70"/>
                  <a:gd name="T16" fmla="*/ 39 w 78"/>
                  <a:gd name="T17" fmla="*/ 38 h 70"/>
                  <a:gd name="T18" fmla="*/ 14 w 78"/>
                  <a:gd name="T19" fmla="*/ 27 h 70"/>
                  <a:gd name="T20" fmla="*/ 4 w 78"/>
                  <a:gd name="T21" fmla="*/ 4 h 70"/>
                  <a:gd name="T22" fmla="*/ 4 w 78"/>
                  <a:gd name="T23" fmla="*/ 3 h 70"/>
                  <a:gd name="T24" fmla="*/ 2 w 78"/>
                  <a:gd name="T25" fmla="*/ 0 h 70"/>
                  <a:gd name="T26" fmla="*/ 0 w 78"/>
                  <a:gd name="T27" fmla="*/ 2 h 70"/>
                  <a:gd name="T28" fmla="*/ 0 w 78"/>
                  <a:gd name="T29" fmla="*/ 4 h 70"/>
                  <a:gd name="T30" fmla="*/ 35 w 78"/>
                  <a:gd name="T31" fmla="*/ 42 h 70"/>
                  <a:gd name="T32" fmla="*/ 37 w 78"/>
                  <a:gd name="T33" fmla="*/ 43 h 70"/>
                  <a:gd name="T34" fmla="*/ 37 w 78"/>
                  <a:gd name="T35" fmla="*/ 65 h 70"/>
                  <a:gd name="T36" fmla="*/ 9 w 78"/>
                  <a:gd name="T37" fmla="*/ 65 h 70"/>
                  <a:gd name="T38" fmla="*/ 7 w 78"/>
                  <a:gd name="T39" fmla="*/ 68 h 70"/>
                  <a:gd name="T40" fmla="*/ 9 w 78"/>
                  <a:gd name="T41" fmla="*/ 70 h 70"/>
                  <a:gd name="T42" fmla="*/ 69 w 78"/>
                  <a:gd name="T43" fmla="*/ 70 h 70"/>
                  <a:gd name="T44" fmla="*/ 71 w 78"/>
                  <a:gd name="T45" fmla="*/ 68 h 70"/>
                  <a:gd name="T46" fmla="*/ 69 w 78"/>
                  <a:gd name="T47" fmla="*/ 6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8" h="70">
                    <a:moveTo>
                      <a:pt x="69" y="65"/>
                    </a:move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63" y="40"/>
                      <a:pt x="78" y="23"/>
                      <a:pt x="78" y="3"/>
                    </a:cubicBezTo>
                    <a:cubicBezTo>
                      <a:pt x="78" y="2"/>
                      <a:pt x="77" y="0"/>
                      <a:pt x="76" y="0"/>
                    </a:cubicBezTo>
                    <a:cubicBezTo>
                      <a:pt x="75" y="0"/>
                      <a:pt x="74" y="2"/>
                      <a:pt x="74" y="3"/>
                    </a:cubicBezTo>
                    <a:cubicBezTo>
                      <a:pt x="74" y="12"/>
                      <a:pt x="70" y="21"/>
                      <a:pt x="64" y="27"/>
                    </a:cubicBezTo>
                    <a:cubicBezTo>
                      <a:pt x="57" y="34"/>
                      <a:pt x="48" y="38"/>
                      <a:pt x="39" y="38"/>
                    </a:cubicBezTo>
                    <a:cubicBezTo>
                      <a:pt x="30" y="38"/>
                      <a:pt x="21" y="34"/>
                      <a:pt x="14" y="27"/>
                    </a:cubicBezTo>
                    <a:cubicBezTo>
                      <a:pt x="8" y="21"/>
                      <a:pt x="5" y="13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4"/>
                      <a:pt x="15" y="40"/>
                      <a:pt x="35" y="42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8" y="65"/>
                      <a:pt x="7" y="66"/>
                      <a:pt x="7" y="68"/>
                    </a:cubicBezTo>
                    <a:cubicBezTo>
                      <a:pt x="7" y="69"/>
                      <a:pt x="8" y="70"/>
                      <a:pt x="9" y="70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70" y="70"/>
                      <a:pt x="71" y="69"/>
                      <a:pt x="71" y="68"/>
                    </a:cubicBezTo>
                    <a:cubicBezTo>
                      <a:pt x="71" y="66"/>
                      <a:pt x="70" y="65"/>
                      <a:pt x="69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3B5629C-437E-4A10-BCA1-993F1E3197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02638" y="5110163"/>
                <a:ext cx="187325" cy="319088"/>
              </a:xfrm>
              <a:custGeom>
                <a:avLst/>
                <a:gdLst>
                  <a:gd name="T0" fmla="*/ 25 w 50"/>
                  <a:gd name="T1" fmla="*/ 85 h 85"/>
                  <a:gd name="T2" fmla="*/ 50 w 50"/>
                  <a:gd name="T3" fmla="*/ 61 h 85"/>
                  <a:gd name="T4" fmla="*/ 50 w 50"/>
                  <a:gd name="T5" fmla="*/ 25 h 85"/>
                  <a:gd name="T6" fmla="*/ 25 w 50"/>
                  <a:gd name="T7" fmla="*/ 0 h 85"/>
                  <a:gd name="T8" fmla="*/ 0 w 50"/>
                  <a:gd name="T9" fmla="*/ 25 h 85"/>
                  <a:gd name="T10" fmla="*/ 0 w 50"/>
                  <a:gd name="T11" fmla="*/ 61 h 85"/>
                  <a:gd name="T12" fmla="*/ 25 w 50"/>
                  <a:gd name="T13" fmla="*/ 85 h 85"/>
                  <a:gd name="T14" fmla="*/ 7 w 50"/>
                  <a:gd name="T15" fmla="*/ 16 h 85"/>
                  <a:gd name="T16" fmla="*/ 11 w 50"/>
                  <a:gd name="T17" fmla="*/ 10 h 85"/>
                  <a:gd name="T18" fmla="*/ 25 w 50"/>
                  <a:gd name="T19" fmla="*/ 5 h 85"/>
                  <a:gd name="T20" fmla="*/ 39 w 50"/>
                  <a:gd name="T21" fmla="*/ 10 h 85"/>
                  <a:gd name="T22" fmla="*/ 43 w 50"/>
                  <a:gd name="T23" fmla="*/ 16 h 85"/>
                  <a:gd name="T24" fmla="*/ 44 w 50"/>
                  <a:gd name="T25" fmla="*/ 18 h 85"/>
                  <a:gd name="T26" fmla="*/ 6 w 50"/>
                  <a:gd name="T27" fmla="*/ 18 h 85"/>
                  <a:gd name="T28" fmla="*/ 7 w 50"/>
                  <a:gd name="T29" fmla="*/ 16 h 85"/>
                  <a:gd name="T30" fmla="*/ 5 w 50"/>
                  <a:gd name="T31" fmla="*/ 23 h 85"/>
                  <a:gd name="T32" fmla="*/ 45 w 50"/>
                  <a:gd name="T33" fmla="*/ 23 h 85"/>
                  <a:gd name="T34" fmla="*/ 45 w 50"/>
                  <a:gd name="T35" fmla="*/ 25 h 85"/>
                  <a:gd name="T36" fmla="*/ 45 w 50"/>
                  <a:gd name="T37" fmla="*/ 33 h 85"/>
                  <a:gd name="T38" fmla="*/ 5 w 50"/>
                  <a:gd name="T39" fmla="*/ 33 h 85"/>
                  <a:gd name="T40" fmla="*/ 5 w 50"/>
                  <a:gd name="T41" fmla="*/ 23 h 85"/>
                  <a:gd name="T42" fmla="*/ 5 w 50"/>
                  <a:gd name="T43" fmla="*/ 37 h 85"/>
                  <a:gd name="T44" fmla="*/ 45 w 50"/>
                  <a:gd name="T45" fmla="*/ 37 h 85"/>
                  <a:gd name="T46" fmla="*/ 45 w 50"/>
                  <a:gd name="T47" fmla="*/ 48 h 85"/>
                  <a:gd name="T48" fmla="*/ 5 w 50"/>
                  <a:gd name="T49" fmla="*/ 48 h 85"/>
                  <a:gd name="T50" fmla="*/ 5 w 50"/>
                  <a:gd name="T51" fmla="*/ 37 h 85"/>
                  <a:gd name="T52" fmla="*/ 5 w 50"/>
                  <a:gd name="T53" fmla="*/ 61 h 85"/>
                  <a:gd name="T54" fmla="*/ 5 w 50"/>
                  <a:gd name="T55" fmla="*/ 52 h 85"/>
                  <a:gd name="T56" fmla="*/ 45 w 50"/>
                  <a:gd name="T57" fmla="*/ 52 h 85"/>
                  <a:gd name="T58" fmla="*/ 45 w 50"/>
                  <a:gd name="T59" fmla="*/ 63 h 85"/>
                  <a:gd name="T60" fmla="*/ 5 w 50"/>
                  <a:gd name="T61" fmla="*/ 63 h 85"/>
                  <a:gd name="T62" fmla="*/ 5 w 50"/>
                  <a:gd name="T63" fmla="*/ 61 h 85"/>
                  <a:gd name="T64" fmla="*/ 6 w 50"/>
                  <a:gd name="T65" fmla="*/ 67 h 85"/>
                  <a:gd name="T66" fmla="*/ 44 w 50"/>
                  <a:gd name="T67" fmla="*/ 67 h 85"/>
                  <a:gd name="T68" fmla="*/ 43 w 50"/>
                  <a:gd name="T69" fmla="*/ 69 h 85"/>
                  <a:gd name="T70" fmla="*/ 39 w 50"/>
                  <a:gd name="T71" fmla="*/ 75 h 85"/>
                  <a:gd name="T72" fmla="*/ 25 w 50"/>
                  <a:gd name="T73" fmla="*/ 81 h 85"/>
                  <a:gd name="T74" fmla="*/ 11 w 50"/>
                  <a:gd name="T75" fmla="*/ 75 h 85"/>
                  <a:gd name="T76" fmla="*/ 7 w 50"/>
                  <a:gd name="T77" fmla="*/ 69 h 85"/>
                  <a:gd name="T78" fmla="*/ 6 w 50"/>
                  <a:gd name="T79" fmla="*/ 6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85">
                    <a:moveTo>
                      <a:pt x="25" y="85"/>
                    </a:moveTo>
                    <a:cubicBezTo>
                      <a:pt x="39" y="85"/>
                      <a:pt x="50" y="74"/>
                      <a:pt x="50" y="61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4"/>
                      <a:pt x="11" y="85"/>
                      <a:pt x="25" y="85"/>
                    </a:cubicBezTo>
                    <a:close/>
                    <a:moveTo>
                      <a:pt x="7" y="16"/>
                    </a:moveTo>
                    <a:cubicBezTo>
                      <a:pt x="8" y="14"/>
                      <a:pt x="9" y="12"/>
                      <a:pt x="11" y="10"/>
                    </a:cubicBezTo>
                    <a:cubicBezTo>
                      <a:pt x="15" y="7"/>
                      <a:pt x="20" y="5"/>
                      <a:pt x="25" y="5"/>
                    </a:cubicBezTo>
                    <a:cubicBezTo>
                      <a:pt x="30" y="5"/>
                      <a:pt x="35" y="7"/>
                      <a:pt x="39" y="10"/>
                    </a:cubicBezTo>
                    <a:cubicBezTo>
                      <a:pt x="41" y="12"/>
                      <a:pt x="42" y="14"/>
                      <a:pt x="43" y="16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6" y="18"/>
                      <a:pt x="6" y="18"/>
                      <a:pt x="6" y="18"/>
                    </a:cubicBezTo>
                    <a:lnTo>
                      <a:pt x="7" y="16"/>
                    </a:lnTo>
                    <a:close/>
                    <a:moveTo>
                      <a:pt x="5" y="23"/>
                    </a:move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5" y="33"/>
                      <a:pt x="5" y="33"/>
                      <a:pt x="5" y="33"/>
                    </a:cubicBezTo>
                    <a:lnTo>
                      <a:pt x="5" y="23"/>
                    </a:lnTo>
                    <a:close/>
                    <a:moveTo>
                      <a:pt x="5" y="37"/>
                    </a:move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5" y="48"/>
                      <a:pt x="5" y="48"/>
                      <a:pt x="5" y="48"/>
                    </a:cubicBezTo>
                    <a:lnTo>
                      <a:pt x="5" y="37"/>
                    </a:lnTo>
                    <a:close/>
                    <a:moveTo>
                      <a:pt x="5" y="61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5" y="63"/>
                      <a:pt x="5" y="63"/>
                      <a:pt x="5" y="63"/>
                    </a:cubicBezTo>
                    <a:lnTo>
                      <a:pt x="5" y="61"/>
                    </a:lnTo>
                    <a:close/>
                    <a:moveTo>
                      <a:pt x="6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2" y="71"/>
                      <a:pt x="41" y="73"/>
                      <a:pt x="39" y="75"/>
                    </a:cubicBezTo>
                    <a:cubicBezTo>
                      <a:pt x="35" y="79"/>
                      <a:pt x="30" y="81"/>
                      <a:pt x="25" y="81"/>
                    </a:cubicBezTo>
                    <a:cubicBezTo>
                      <a:pt x="20" y="81"/>
                      <a:pt x="15" y="79"/>
                      <a:pt x="11" y="75"/>
                    </a:cubicBezTo>
                    <a:cubicBezTo>
                      <a:pt x="9" y="73"/>
                      <a:pt x="8" y="71"/>
                      <a:pt x="7" y="69"/>
                    </a:cubicBezTo>
                    <a:lnTo>
                      <a:pt x="6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12B200E-7B25-41E9-8F66-02911E018E43}"/>
              </a:ext>
            </a:extLst>
          </p:cNvPr>
          <p:cNvGrpSpPr/>
          <p:nvPr/>
        </p:nvGrpSpPr>
        <p:grpSpPr>
          <a:xfrm>
            <a:off x="5008701" y="1318502"/>
            <a:ext cx="504000" cy="504000"/>
            <a:chOff x="4613213" y="3130275"/>
            <a:chExt cx="504000" cy="504000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C4326C4-89B3-43F7-BA5E-3B8C67F07C9E}"/>
                </a:ext>
              </a:extLst>
            </p:cNvPr>
            <p:cNvSpPr/>
            <p:nvPr/>
          </p:nvSpPr>
          <p:spPr>
            <a:xfrm>
              <a:off x="4613213" y="3130275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0" name="Freeform 105">
              <a:extLst>
                <a:ext uri="{FF2B5EF4-FFF2-40B4-BE49-F238E27FC236}">
                  <a16:creationId xmlns:a16="http://schemas.microsoft.com/office/drawing/2014/main" id="{1625F15B-4B25-4739-A6B2-F6CEB1D134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03213" y="3237919"/>
              <a:ext cx="324000" cy="288713"/>
            </a:xfrm>
            <a:custGeom>
              <a:avLst/>
              <a:gdLst>
                <a:gd name="T0" fmla="*/ 101 w 128"/>
                <a:gd name="T1" fmla="*/ 41 h 114"/>
                <a:gd name="T2" fmla="*/ 125 w 128"/>
                <a:gd name="T3" fmla="*/ 17 h 114"/>
                <a:gd name="T4" fmla="*/ 128 w 128"/>
                <a:gd name="T5" fmla="*/ 10 h 114"/>
                <a:gd name="T6" fmla="*/ 125 w 128"/>
                <a:gd name="T7" fmla="*/ 3 h 114"/>
                <a:gd name="T8" fmla="*/ 111 w 128"/>
                <a:gd name="T9" fmla="*/ 3 h 114"/>
                <a:gd name="T10" fmla="*/ 87 w 128"/>
                <a:gd name="T11" fmla="*/ 27 h 114"/>
                <a:gd name="T12" fmla="*/ 6 w 128"/>
                <a:gd name="T13" fmla="*/ 27 h 114"/>
                <a:gd name="T14" fmla="*/ 0 w 128"/>
                <a:gd name="T15" fmla="*/ 33 h 114"/>
                <a:gd name="T16" fmla="*/ 0 w 128"/>
                <a:gd name="T17" fmla="*/ 108 h 114"/>
                <a:gd name="T18" fmla="*/ 6 w 128"/>
                <a:gd name="T19" fmla="*/ 114 h 114"/>
                <a:gd name="T20" fmla="*/ 95 w 128"/>
                <a:gd name="T21" fmla="*/ 114 h 114"/>
                <a:gd name="T22" fmla="*/ 101 w 128"/>
                <a:gd name="T23" fmla="*/ 108 h 114"/>
                <a:gd name="T24" fmla="*/ 101 w 128"/>
                <a:gd name="T25" fmla="*/ 41 h 114"/>
                <a:gd name="T26" fmla="*/ 96 w 128"/>
                <a:gd name="T27" fmla="*/ 109 h 114"/>
                <a:gd name="T28" fmla="*/ 5 w 128"/>
                <a:gd name="T29" fmla="*/ 109 h 114"/>
                <a:gd name="T30" fmla="*/ 5 w 128"/>
                <a:gd name="T31" fmla="*/ 32 h 114"/>
                <a:gd name="T32" fmla="*/ 83 w 128"/>
                <a:gd name="T33" fmla="*/ 32 h 114"/>
                <a:gd name="T34" fmla="*/ 63 w 128"/>
                <a:gd name="T35" fmla="*/ 52 h 114"/>
                <a:gd name="T36" fmla="*/ 62 w 128"/>
                <a:gd name="T37" fmla="*/ 54 h 114"/>
                <a:gd name="T38" fmla="*/ 62 w 128"/>
                <a:gd name="T39" fmla="*/ 64 h 114"/>
                <a:gd name="T40" fmla="*/ 63 w 128"/>
                <a:gd name="T41" fmla="*/ 66 h 114"/>
                <a:gd name="T42" fmla="*/ 64 w 128"/>
                <a:gd name="T43" fmla="*/ 66 h 114"/>
                <a:gd name="T44" fmla="*/ 75 w 128"/>
                <a:gd name="T45" fmla="*/ 66 h 114"/>
                <a:gd name="T46" fmla="*/ 76 w 128"/>
                <a:gd name="T47" fmla="*/ 66 h 114"/>
                <a:gd name="T48" fmla="*/ 76 w 128"/>
                <a:gd name="T49" fmla="*/ 66 h 114"/>
                <a:gd name="T50" fmla="*/ 96 w 128"/>
                <a:gd name="T51" fmla="*/ 46 h 114"/>
                <a:gd name="T52" fmla="*/ 96 w 128"/>
                <a:gd name="T53" fmla="*/ 109 h 114"/>
                <a:gd name="T54" fmla="*/ 74 w 128"/>
                <a:gd name="T55" fmla="*/ 62 h 114"/>
                <a:gd name="T56" fmla="*/ 67 w 128"/>
                <a:gd name="T57" fmla="*/ 62 h 114"/>
                <a:gd name="T58" fmla="*/ 67 w 128"/>
                <a:gd name="T59" fmla="*/ 55 h 114"/>
                <a:gd name="T60" fmla="*/ 115 w 128"/>
                <a:gd name="T61" fmla="*/ 6 h 114"/>
                <a:gd name="T62" fmla="*/ 118 w 128"/>
                <a:gd name="T63" fmla="*/ 5 h 114"/>
                <a:gd name="T64" fmla="*/ 122 w 128"/>
                <a:gd name="T65" fmla="*/ 6 h 114"/>
                <a:gd name="T66" fmla="*/ 122 w 128"/>
                <a:gd name="T67" fmla="*/ 14 h 114"/>
                <a:gd name="T68" fmla="*/ 74 w 128"/>
                <a:gd name="T69" fmla="*/ 6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4">
                  <a:moveTo>
                    <a:pt x="101" y="41"/>
                  </a:moveTo>
                  <a:cubicBezTo>
                    <a:pt x="125" y="17"/>
                    <a:pt x="125" y="17"/>
                    <a:pt x="125" y="17"/>
                  </a:cubicBezTo>
                  <a:cubicBezTo>
                    <a:pt x="127" y="15"/>
                    <a:pt x="128" y="13"/>
                    <a:pt x="128" y="10"/>
                  </a:cubicBezTo>
                  <a:cubicBezTo>
                    <a:pt x="128" y="8"/>
                    <a:pt x="127" y="5"/>
                    <a:pt x="125" y="3"/>
                  </a:cubicBezTo>
                  <a:cubicBezTo>
                    <a:pt x="121" y="0"/>
                    <a:pt x="115" y="0"/>
                    <a:pt x="111" y="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3" y="27"/>
                    <a:pt x="0" y="30"/>
                    <a:pt x="0" y="3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1"/>
                    <a:pt x="3" y="114"/>
                    <a:pt x="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8" y="114"/>
                    <a:pt x="101" y="111"/>
                    <a:pt x="101" y="108"/>
                  </a:cubicBezTo>
                  <a:lnTo>
                    <a:pt x="101" y="41"/>
                  </a:lnTo>
                  <a:close/>
                  <a:moveTo>
                    <a:pt x="96" y="109"/>
                  </a:moveTo>
                  <a:cubicBezTo>
                    <a:pt x="5" y="109"/>
                    <a:pt x="5" y="109"/>
                    <a:pt x="5" y="10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2" y="52"/>
                    <a:pt x="62" y="53"/>
                    <a:pt x="62" y="5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5"/>
                    <a:pt x="62" y="65"/>
                    <a:pt x="63" y="66"/>
                  </a:cubicBezTo>
                  <a:cubicBezTo>
                    <a:pt x="63" y="66"/>
                    <a:pt x="64" y="66"/>
                    <a:pt x="64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66"/>
                    <a:pt x="76" y="66"/>
                    <a:pt x="76" y="66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96" y="46"/>
                    <a:pt x="96" y="46"/>
                    <a:pt x="96" y="46"/>
                  </a:cubicBezTo>
                  <a:lnTo>
                    <a:pt x="96" y="109"/>
                  </a:lnTo>
                  <a:close/>
                  <a:moveTo>
                    <a:pt x="74" y="62"/>
                  </a:moveTo>
                  <a:cubicBezTo>
                    <a:pt x="67" y="62"/>
                    <a:pt x="67" y="62"/>
                    <a:pt x="67" y="62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5"/>
                    <a:pt x="118" y="5"/>
                    <a:pt x="118" y="5"/>
                  </a:cubicBezTo>
                  <a:cubicBezTo>
                    <a:pt x="119" y="5"/>
                    <a:pt x="121" y="5"/>
                    <a:pt x="122" y="6"/>
                  </a:cubicBezTo>
                  <a:cubicBezTo>
                    <a:pt x="124" y="8"/>
                    <a:pt x="124" y="12"/>
                    <a:pt x="122" y="14"/>
                  </a:cubicBezTo>
                  <a:lnTo>
                    <a:pt x="74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04769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项目管理目标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B82EF6-30C4-4B2A-81CB-67B7A3B1BC8B}"/>
              </a:ext>
            </a:extLst>
          </p:cNvPr>
          <p:cNvGrpSpPr/>
          <p:nvPr/>
        </p:nvGrpSpPr>
        <p:grpSpPr>
          <a:xfrm>
            <a:off x="2673819" y="1414624"/>
            <a:ext cx="3273369" cy="2017383"/>
            <a:chOff x="2673819" y="1526767"/>
            <a:chExt cx="3273369" cy="201738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2A43CB9-142A-428C-92B3-7F809E33B2FC}"/>
                </a:ext>
              </a:extLst>
            </p:cNvPr>
            <p:cNvSpPr/>
            <p:nvPr/>
          </p:nvSpPr>
          <p:spPr>
            <a:xfrm>
              <a:off x="4076785" y="15584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6FEE9BC-B961-4035-AED7-758020A67F8C}"/>
                </a:ext>
              </a:extLst>
            </p:cNvPr>
            <p:cNvSpPr/>
            <p:nvPr/>
          </p:nvSpPr>
          <p:spPr>
            <a:xfrm>
              <a:off x="4035058" y="15267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C91A019-CEE9-4118-86F9-58F17466C871}"/>
                </a:ext>
              </a:extLst>
            </p:cNvPr>
            <p:cNvSpPr txBox="1"/>
            <p:nvPr/>
          </p:nvSpPr>
          <p:spPr>
            <a:xfrm>
              <a:off x="2673819" y="21917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按时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9B54065-2A95-4A77-89E3-D702A5EBD8B9}"/>
                </a:ext>
              </a:extLst>
            </p:cNvPr>
            <p:cNvSpPr txBox="1"/>
            <p:nvPr/>
          </p:nvSpPr>
          <p:spPr>
            <a:xfrm>
              <a:off x="2673819" y="2731235"/>
              <a:ext cx="3273369" cy="8129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lvl="0" algn="ctr">
                <a:defRPr/>
              </a:pPr>
              <a:r>
                <a:rPr lang="zh-CN" altLang="zh-CN" dirty="0"/>
                <a:t>按时按量完成项目的基本功能，按时接受产品及文档的验收，这是本团队的最高目标。</a:t>
              </a:r>
              <a:endParaRPr kumimoji="0" lang="zh-CN" altLang="en-US" sz="1800" b="0" i="0" u="none" strike="noStrike" kern="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7B2D0AE-D415-4C2A-A6F1-A2F1581FB2BE}"/>
              </a:ext>
            </a:extLst>
          </p:cNvPr>
          <p:cNvGrpSpPr/>
          <p:nvPr/>
        </p:nvGrpSpPr>
        <p:grpSpPr>
          <a:xfrm>
            <a:off x="6244814" y="1414624"/>
            <a:ext cx="3273369" cy="2017383"/>
            <a:chOff x="6244814" y="1526767"/>
            <a:chExt cx="3273369" cy="2017383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57BA12D-AD05-4D78-A340-396E79C50788}"/>
                </a:ext>
              </a:extLst>
            </p:cNvPr>
            <p:cNvSpPr/>
            <p:nvPr/>
          </p:nvSpPr>
          <p:spPr>
            <a:xfrm>
              <a:off x="7647780" y="15584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B424AFF-CEE3-497E-B352-3AB5A43B722B}"/>
                </a:ext>
              </a:extLst>
            </p:cNvPr>
            <p:cNvSpPr/>
            <p:nvPr/>
          </p:nvSpPr>
          <p:spPr>
            <a:xfrm>
              <a:off x="7606053" y="15267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4EB7766-6C16-42BA-B49E-B9AAB36DE8CF}"/>
                </a:ext>
              </a:extLst>
            </p:cNvPr>
            <p:cNvSpPr txBox="1"/>
            <p:nvPr/>
          </p:nvSpPr>
          <p:spPr>
            <a:xfrm>
              <a:off x="6244814" y="21917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800" b="1" kern="0" spc="300" dirty="0">
                  <a:solidFill>
                    <a:srgbClr val="A13F0B"/>
                  </a:solidFill>
                </a:rPr>
                <a:t>规范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2479119-2211-4336-8F06-9C9F87A793DD}"/>
                </a:ext>
              </a:extLst>
            </p:cNvPr>
            <p:cNvSpPr txBox="1"/>
            <p:nvPr/>
          </p:nvSpPr>
          <p:spPr>
            <a:xfrm>
              <a:off x="6244814" y="2731235"/>
              <a:ext cx="3273369" cy="8129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lvl="0" algn="ctr">
                <a:defRPr/>
              </a:pPr>
              <a:r>
                <a:rPr lang="zh-CN" altLang="zh-CN" dirty="0"/>
                <a:t>遵循规范化的项目运作标准，文档严谨完整，代码注释充分，便于后续维护，这是第二目标。</a:t>
              </a:r>
              <a:endParaRPr kumimoji="0" lang="zh-CN" altLang="en-US" sz="1800" b="0" i="0" u="none" strike="noStrike" kern="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FB38355-6987-4B19-99F9-222FB41E8104}"/>
              </a:ext>
            </a:extLst>
          </p:cNvPr>
          <p:cNvGrpSpPr/>
          <p:nvPr/>
        </p:nvGrpSpPr>
        <p:grpSpPr>
          <a:xfrm>
            <a:off x="4473829" y="3833752"/>
            <a:ext cx="3273369" cy="2297460"/>
            <a:chOff x="4459315" y="3916867"/>
            <a:chExt cx="3273369" cy="22974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18C3664-0853-491A-BE9B-D4A2794AF64C}"/>
                </a:ext>
              </a:extLst>
            </p:cNvPr>
            <p:cNvSpPr/>
            <p:nvPr/>
          </p:nvSpPr>
          <p:spPr>
            <a:xfrm>
              <a:off x="5862281" y="39485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31803C4-482D-4365-980C-415AD0E8AAAC}"/>
                </a:ext>
              </a:extLst>
            </p:cNvPr>
            <p:cNvSpPr/>
            <p:nvPr/>
          </p:nvSpPr>
          <p:spPr>
            <a:xfrm>
              <a:off x="5820554" y="39168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DFC2586-BDBD-44D5-BBFA-48FCD92892AA}"/>
                </a:ext>
              </a:extLst>
            </p:cNvPr>
            <p:cNvSpPr txBox="1"/>
            <p:nvPr/>
          </p:nvSpPr>
          <p:spPr>
            <a:xfrm>
              <a:off x="4459315" y="45818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团队建设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1BC0EB4-12F7-4F37-8544-5BF315D05CFC}"/>
                </a:ext>
              </a:extLst>
            </p:cNvPr>
            <p:cNvSpPr txBox="1"/>
            <p:nvPr/>
          </p:nvSpPr>
          <p:spPr>
            <a:xfrm>
              <a:off x="4459315" y="5121335"/>
              <a:ext cx="3273369" cy="1092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lvl="0" algn="ctr">
                <a:defRPr/>
              </a:pPr>
              <a:r>
                <a:rPr lang="zh-CN" altLang="zh-CN" dirty="0"/>
                <a:t>注重团队建设，成员分工合理，团队成员合作默契，气氛融洽。每次的讨论会积极发言。在开发过程中积极协作。</a:t>
              </a:r>
              <a:endParaRPr kumimoji="0" lang="zh-CN" altLang="en-US" sz="1800" b="0" i="0" u="none" strike="noStrike" kern="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0EE628E-4E4E-45AC-BC8C-5B9B5B8C2BD2}"/>
              </a:ext>
            </a:extLst>
          </p:cNvPr>
          <p:cNvGrpSpPr/>
          <p:nvPr/>
        </p:nvGrpSpPr>
        <p:grpSpPr>
          <a:xfrm>
            <a:off x="7896012" y="3836927"/>
            <a:ext cx="3273369" cy="1730956"/>
            <a:chOff x="7881498" y="3926541"/>
            <a:chExt cx="3273369" cy="1730956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F681F8E-B076-4E4C-88EB-41F1D7D4F718}"/>
                </a:ext>
              </a:extLst>
            </p:cNvPr>
            <p:cNvSpPr/>
            <p:nvPr/>
          </p:nvSpPr>
          <p:spPr>
            <a:xfrm>
              <a:off x="9284464" y="3958219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0D17495-3BDC-4527-8562-91D730CD654F}"/>
                </a:ext>
              </a:extLst>
            </p:cNvPr>
            <p:cNvSpPr/>
            <p:nvPr/>
          </p:nvSpPr>
          <p:spPr>
            <a:xfrm>
              <a:off x="9242737" y="3926541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F8339EA-9CBA-4E24-B5E3-FF4A85E07C02}"/>
                </a:ext>
              </a:extLst>
            </p:cNvPr>
            <p:cNvSpPr txBox="1"/>
            <p:nvPr/>
          </p:nvSpPr>
          <p:spPr>
            <a:xfrm>
              <a:off x="7881498" y="4591570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创新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6F76D48-7DAA-467C-9AFC-9FD318CB0373}"/>
                </a:ext>
              </a:extLst>
            </p:cNvPr>
            <p:cNvSpPr txBox="1"/>
            <p:nvPr/>
          </p:nvSpPr>
          <p:spPr>
            <a:xfrm>
              <a:off x="7881498" y="5124659"/>
              <a:ext cx="3273369" cy="5328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lvl="0" algn="ctr">
                <a:defRPr/>
              </a:pPr>
              <a:r>
                <a:rPr lang="zh-CN" altLang="zh-CN" dirty="0"/>
                <a:t>项目设计和开发上尽量有创新，有亮点。</a:t>
              </a:r>
              <a:endParaRPr kumimoji="0" lang="zh-CN" altLang="en-US" sz="1800" b="0" i="0" u="none" strike="noStrike" kern="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DCF633A-213F-41CC-89C2-7F067A88A0EA}"/>
              </a:ext>
            </a:extLst>
          </p:cNvPr>
          <p:cNvGrpSpPr/>
          <p:nvPr/>
        </p:nvGrpSpPr>
        <p:grpSpPr>
          <a:xfrm>
            <a:off x="1051648" y="3833752"/>
            <a:ext cx="3273369" cy="1737306"/>
            <a:chOff x="1037134" y="3929346"/>
            <a:chExt cx="3273369" cy="1737306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24D736E-26A5-4106-A34E-FF3B9CBBF605}"/>
                </a:ext>
              </a:extLst>
            </p:cNvPr>
            <p:cNvSpPr/>
            <p:nvPr/>
          </p:nvSpPr>
          <p:spPr>
            <a:xfrm>
              <a:off x="2440100" y="3961024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5F9009D-C0F8-44B2-897A-3AEEB0508B56}"/>
                </a:ext>
              </a:extLst>
            </p:cNvPr>
            <p:cNvSpPr/>
            <p:nvPr/>
          </p:nvSpPr>
          <p:spPr>
            <a:xfrm>
              <a:off x="2398373" y="3929346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F49B9B3-DE29-4347-B6C2-B1208531A7A9}"/>
                </a:ext>
              </a:extLst>
            </p:cNvPr>
            <p:cNvSpPr txBox="1"/>
            <p:nvPr/>
          </p:nvSpPr>
          <p:spPr>
            <a:xfrm>
              <a:off x="1037134" y="4594375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kern="0" spc="300" dirty="0">
                  <a:solidFill>
                    <a:srgbClr val="A13F0B"/>
                  </a:solidFill>
                  <a:latin typeface="微软雅黑"/>
                  <a:ea typeface="微软雅黑"/>
                </a:rPr>
                <a:t>产品质量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B8069EE-72A5-46CD-980A-F639DEEE7FDF}"/>
                </a:ext>
              </a:extLst>
            </p:cNvPr>
            <p:cNvSpPr txBox="1"/>
            <p:nvPr/>
          </p:nvSpPr>
          <p:spPr>
            <a:xfrm>
              <a:off x="1037134" y="5133814"/>
              <a:ext cx="3273369" cy="5328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lvl="0" algn="ctr">
                <a:defRPr/>
              </a:pPr>
              <a:r>
                <a:rPr lang="zh-CN" altLang="zh-CN" dirty="0"/>
                <a:t>产品运行稳定，运行无出现明显迟钝。</a:t>
              </a:r>
              <a:endParaRPr kumimoji="0" lang="zh-CN" altLang="en-US" sz="1800" b="0" i="0" u="none" strike="noStrike" kern="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53273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过程模型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512B7B-601D-497F-AA32-82848DBDF36A}"/>
              </a:ext>
            </a:extLst>
          </p:cNvPr>
          <p:cNvSpPr/>
          <p:nvPr/>
        </p:nvSpPr>
        <p:spPr>
          <a:xfrm>
            <a:off x="745392" y="1234412"/>
            <a:ext cx="2620107" cy="4644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BC8F23B-A4A9-499F-B708-B07DF0860A17}"/>
              </a:ext>
            </a:extLst>
          </p:cNvPr>
          <p:cNvCxnSpPr/>
          <p:nvPr/>
        </p:nvCxnSpPr>
        <p:spPr>
          <a:xfrm>
            <a:off x="660400" y="5944324"/>
            <a:ext cx="1085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46F54B2-AA33-4AC0-95A7-15991AD7F073}"/>
              </a:ext>
            </a:extLst>
          </p:cNvPr>
          <p:cNvCxnSpPr/>
          <p:nvPr/>
        </p:nvCxnSpPr>
        <p:spPr>
          <a:xfrm flipV="1">
            <a:off x="660400" y="1084217"/>
            <a:ext cx="0" cy="48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5F52328-0669-4724-9D75-8DFF0803504A}"/>
              </a:ext>
            </a:extLst>
          </p:cNvPr>
          <p:cNvSpPr/>
          <p:nvPr/>
        </p:nvSpPr>
        <p:spPr>
          <a:xfrm>
            <a:off x="3424114" y="1234412"/>
            <a:ext cx="2620107" cy="4644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094091-8BDD-4433-B3FD-8B2F283D646F}"/>
              </a:ext>
            </a:extLst>
          </p:cNvPr>
          <p:cNvSpPr/>
          <p:nvPr/>
        </p:nvSpPr>
        <p:spPr>
          <a:xfrm>
            <a:off x="6102836" y="1234412"/>
            <a:ext cx="2620107" cy="4644000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8C54280-A2DE-4092-9763-C0C1B2D760D2}"/>
              </a:ext>
            </a:extLst>
          </p:cNvPr>
          <p:cNvSpPr/>
          <p:nvPr/>
        </p:nvSpPr>
        <p:spPr>
          <a:xfrm>
            <a:off x="8781557" y="1234412"/>
            <a:ext cx="2620107" cy="46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任意多边形: 形状 12">
            <a:extLst>
              <a:ext uri="{FF2B5EF4-FFF2-40B4-BE49-F238E27FC236}">
                <a16:creationId xmlns:a16="http://schemas.microsoft.com/office/drawing/2014/main" id="{1EBD128D-EC9E-443A-96DC-AD9C6B4BBCB2}"/>
              </a:ext>
            </a:extLst>
          </p:cNvPr>
          <p:cNvSpPr/>
          <p:nvPr/>
        </p:nvSpPr>
        <p:spPr>
          <a:xfrm>
            <a:off x="703385" y="2483086"/>
            <a:ext cx="10785230" cy="2297723"/>
          </a:xfrm>
          <a:custGeom>
            <a:avLst/>
            <a:gdLst>
              <a:gd name="connsiteX0" fmla="*/ 0 w 6858000"/>
              <a:gd name="connsiteY0" fmla="*/ 2297723 h 2297723"/>
              <a:gd name="connsiteX1" fmla="*/ 1828800 w 6858000"/>
              <a:gd name="connsiteY1" fmla="*/ 1066800 h 2297723"/>
              <a:gd name="connsiteX2" fmla="*/ 4712677 w 6858000"/>
              <a:gd name="connsiteY2" fmla="*/ 1664676 h 2297723"/>
              <a:gd name="connsiteX3" fmla="*/ 6858000 w 6858000"/>
              <a:gd name="connsiteY3" fmla="*/ 0 h 229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297723">
                <a:moveTo>
                  <a:pt x="0" y="2297723"/>
                </a:moveTo>
                <a:cubicBezTo>
                  <a:pt x="521677" y="1735015"/>
                  <a:pt x="1043354" y="1172308"/>
                  <a:pt x="1828800" y="1066800"/>
                </a:cubicBezTo>
                <a:cubicBezTo>
                  <a:pt x="2614246" y="961292"/>
                  <a:pt x="3874477" y="1842476"/>
                  <a:pt x="4712677" y="1664676"/>
                </a:cubicBezTo>
                <a:cubicBezTo>
                  <a:pt x="5550877" y="1486876"/>
                  <a:pt x="6204438" y="743438"/>
                  <a:pt x="685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81A0BBE-B18F-47BC-8511-BA14930AC2E9}"/>
              </a:ext>
            </a:extLst>
          </p:cNvPr>
          <p:cNvSpPr txBox="1"/>
          <p:nvPr/>
        </p:nvSpPr>
        <p:spPr>
          <a:xfrm>
            <a:off x="921569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前期计划</a:t>
            </a:r>
            <a:r>
              <a:rPr lang="en-US" altLang="zh-CN" sz="800" spc="30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~ 2021/8/25</a:t>
            </a:r>
            <a:endParaRPr kumimoji="0" lang="zh-CN" altLang="en-US" sz="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1B553C-EF94-495C-9A39-767771FDECEA}"/>
              </a:ext>
            </a:extLst>
          </p:cNvPr>
          <p:cNvSpPr txBox="1"/>
          <p:nvPr/>
        </p:nvSpPr>
        <p:spPr>
          <a:xfrm>
            <a:off x="3613479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</a:t>
            </a:r>
            <a:endParaRPr lang="en-US" altLang="zh-CN" sz="800" spc="300" dirty="0">
              <a:solidFill>
                <a:prstClr val="white"/>
              </a:solidFill>
              <a:latin typeface="微软雅黑"/>
              <a:ea typeface="微软雅黑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~ 2021/8/31</a:t>
            </a:r>
            <a:endParaRPr kumimoji="0" lang="zh-CN" altLang="en-US" sz="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99A37A8-2D93-41DC-88AE-24284CD4776B}"/>
              </a:ext>
            </a:extLst>
          </p:cNvPr>
          <p:cNvSpPr txBox="1"/>
          <p:nvPr/>
        </p:nvSpPr>
        <p:spPr>
          <a:xfrm>
            <a:off x="6292201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整合测试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spc="30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</a:rPr>
              <a:t>~ 2021/9/5</a:t>
            </a:r>
            <a:endParaRPr kumimoji="0" lang="zh-CN" altLang="en-US" sz="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6CAFFEB-9961-4EA4-973C-66D8924FCD27}"/>
              </a:ext>
            </a:extLst>
          </p:cNvPr>
          <p:cNvSpPr txBox="1"/>
          <p:nvPr/>
        </p:nvSpPr>
        <p:spPr>
          <a:xfrm>
            <a:off x="8970922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~ 2021/9/9</a:t>
            </a:r>
            <a:endParaRPr kumimoji="0" lang="zh-CN" altLang="en-US" sz="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8E4D59B-4B21-4C6E-82BD-65E8FF60B6BC}"/>
              </a:ext>
            </a:extLst>
          </p:cNvPr>
          <p:cNvSpPr txBox="1"/>
          <p:nvPr/>
        </p:nvSpPr>
        <p:spPr>
          <a:xfrm>
            <a:off x="1015055" y="1471317"/>
            <a:ext cx="2080780" cy="2709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研究需求划分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探讨云平台应用方法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明确项目管理方法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确定编程语言</a:t>
            </a:r>
            <a:r>
              <a:rPr lang="en-US" altLang="zh-CN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工具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决定开发环境</a:t>
            </a:r>
            <a:r>
              <a:rPr lang="en-US" altLang="zh-CN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配置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经济决策方法与预算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确定项目管理工具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确定版本管理工具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确定数据结构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确定功能设计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未来一周的工作安排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2C718DE-2C99-4837-87A2-07F58EA378E0}"/>
              </a:ext>
            </a:extLst>
          </p:cNvPr>
          <p:cNvSpPr txBox="1"/>
          <p:nvPr/>
        </p:nvSpPr>
        <p:spPr>
          <a:xfrm>
            <a:off x="3698628" y="1471317"/>
            <a:ext cx="2080780" cy="198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对</a:t>
            </a:r>
            <a:r>
              <a:rPr lang="en-US" altLang="zh-CN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个模块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</a:t>
            </a: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静态分析模块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</a:t>
            </a: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预处理模块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</a:t>
            </a: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沙盒运行模块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</a:t>
            </a: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学习分类模块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</a:t>
            </a: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华为云上架构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进行编码与整理，完成系统架构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B5120D7-B888-4D4F-8DDB-87C317DD2B34}"/>
              </a:ext>
            </a:extLst>
          </p:cNvPr>
          <p:cNvSpPr txBox="1"/>
          <p:nvPr/>
        </p:nvSpPr>
        <p:spPr>
          <a:xfrm>
            <a:off x="6372499" y="1471317"/>
            <a:ext cx="2080780" cy="788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整合系统模块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分模块测试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系统整体测试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69F2D03-7CBF-40DA-B4DA-EAC0F738588E}"/>
              </a:ext>
            </a:extLst>
          </p:cNvPr>
          <p:cNvSpPr txBox="1"/>
          <p:nvPr/>
        </p:nvSpPr>
        <p:spPr>
          <a:xfrm>
            <a:off x="9049297" y="1471317"/>
            <a:ext cx="2080780" cy="102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添加</a:t>
            </a:r>
            <a:r>
              <a:rPr lang="en-US" altLang="zh-CN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UI</a:t>
            </a: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界面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完善系统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完善文档</a:t>
            </a:r>
            <a:endParaRPr lang="en-US" altLang="zh-CN" sz="12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171450" lvl="0" indent="-17145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准备答辩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54362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风险管理</a:t>
            </a:r>
          </a:p>
        </p:txBody>
      </p:sp>
      <p:pic>
        <p:nvPicPr>
          <p:cNvPr id="24" name="图片占位符 7" descr="图片包含 树, 户外, 天空, 建筑物&#10;&#10;自动生成的说明">
            <a:extLst>
              <a:ext uri="{FF2B5EF4-FFF2-40B4-BE49-F238E27FC236}">
                <a16:creationId xmlns:a16="http://schemas.microsoft.com/office/drawing/2014/main" id="{8F5A1C8B-4A4F-4AA1-A211-8DC06D2A84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102" y="1365062"/>
            <a:ext cx="3002637" cy="1511374"/>
          </a:xfrm>
          <a:custGeom>
            <a:avLst/>
            <a:gdLst>
              <a:gd name="connsiteX0" fmla="*/ 0 w 3002637"/>
              <a:gd name="connsiteY0" fmla="*/ 0 h 1511374"/>
              <a:gd name="connsiteX1" fmla="*/ 3002637 w 3002637"/>
              <a:gd name="connsiteY1" fmla="*/ 0 h 1511374"/>
              <a:gd name="connsiteX2" fmla="*/ 3002637 w 3002637"/>
              <a:gd name="connsiteY2" fmla="*/ 1511374 h 1511374"/>
              <a:gd name="connsiteX3" fmla="*/ 0 w 3002637"/>
              <a:gd name="connsiteY3" fmla="*/ 1511374 h 151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637" h="1511374">
                <a:moveTo>
                  <a:pt x="0" y="0"/>
                </a:moveTo>
                <a:lnTo>
                  <a:pt x="3002637" y="0"/>
                </a:lnTo>
                <a:lnTo>
                  <a:pt x="3002637" y="1511374"/>
                </a:lnTo>
                <a:lnTo>
                  <a:pt x="0" y="1511374"/>
                </a:lnTo>
                <a:close/>
              </a:path>
            </a:pathLst>
          </a:custGeom>
        </p:spPr>
      </p:pic>
      <p:pic>
        <p:nvPicPr>
          <p:cNvPr id="25" name="图片占位符 9" descr="图片包含 树, 文字&#10;&#10;自动生成的说明">
            <a:extLst>
              <a:ext uri="{FF2B5EF4-FFF2-40B4-BE49-F238E27FC236}">
                <a16:creationId xmlns:a16="http://schemas.microsoft.com/office/drawing/2014/main" id="{B42E23AC-143B-4791-906E-9D6D84EB1F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94666" y="1365062"/>
            <a:ext cx="3002637" cy="1511374"/>
          </a:xfrm>
          <a:custGeom>
            <a:avLst/>
            <a:gdLst>
              <a:gd name="connsiteX0" fmla="*/ 0 w 3002637"/>
              <a:gd name="connsiteY0" fmla="*/ 0 h 1511374"/>
              <a:gd name="connsiteX1" fmla="*/ 3002637 w 3002637"/>
              <a:gd name="connsiteY1" fmla="*/ 0 h 1511374"/>
              <a:gd name="connsiteX2" fmla="*/ 3002637 w 3002637"/>
              <a:gd name="connsiteY2" fmla="*/ 1511374 h 1511374"/>
              <a:gd name="connsiteX3" fmla="*/ 0 w 3002637"/>
              <a:gd name="connsiteY3" fmla="*/ 1511374 h 151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637" h="1511374">
                <a:moveTo>
                  <a:pt x="0" y="0"/>
                </a:moveTo>
                <a:lnTo>
                  <a:pt x="3002637" y="0"/>
                </a:lnTo>
                <a:lnTo>
                  <a:pt x="3002637" y="1511374"/>
                </a:lnTo>
                <a:lnTo>
                  <a:pt x="0" y="1511374"/>
                </a:lnTo>
                <a:close/>
              </a:path>
            </a:pathLst>
          </a:custGeom>
        </p:spPr>
      </p:pic>
      <p:pic>
        <p:nvPicPr>
          <p:cNvPr id="26" name="图片占位符 11" descr="图片包含 树, 户外, 建筑物, 标牌&#10;&#10;自动生成的说明">
            <a:extLst>
              <a:ext uri="{FF2B5EF4-FFF2-40B4-BE49-F238E27FC236}">
                <a16:creationId xmlns:a16="http://schemas.microsoft.com/office/drawing/2014/main" id="{316B8927-A21B-49A8-9F5E-25ED6C4672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16261" y="1365062"/>
            <a:ext cx="3002637" cy="1511374"/>
          </a:xfrm>
          <a:custGeom>
            <a:avLst/>
            <a:gdLst>
              <a:gd name="connsiteX0" fmla="*/ 0 w 3002637"/>
              <a:gd name="connsiteY0" fmla="*/ 0 h 1511374"/>
              <a:gd name="connsiteX1" fmla="*/ 3002637 w 3002637"/>
              <a:gd name="connsiteY1" fmla="*/ 0 h 1511374"/>
              <a:gd name="connsiteX2" fmla="*/ 3002637 w 3002637"/>
              <a:gd name="connsiteY2" fmla="*/ 1511374 h 1511374"/>
              <a:gd name="connsiteX3" fmla="*/ 0 w 3002637"/>
              <a:gd name="connsiteY3" fmla="*/ 1511374 h 151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637" h="1511374">
                <a:moveTo>
                  <a:pt x="0" y="0"/>
                </a:moveTo>
                <a:lnTo>
                  <a:pt x="3002637" y="0"/>
                </a:lnTo>
                <a:lnTo>
                  <a:pt x="3002637" y="1511374"/>
                </a:lnTo>
                <a:lnTo>
                  <a:pt x="0" y="1511374"/>
                </a:lnTo>
                <a:close/>
              </a:path>
            </a:pathLst>
          </a:custGeom>
        </p:spPr>
      </p:pic>
      <p:sp>
        <p:nvSpPr>
          <p:cNvPr id="27" name="ïṥḻíďé">
            <a:extLst>
              <a:ext uri="{FF2B5EF4-FFF2-40B4-BE49-F238E27FC236}">
                <a16:creationId xmlns:a16="http://schemas.microsoft.com/office/drawing/2014/main" id="{C0456935-3FB5-487C-A717-1B6C31054231}"/>
              </a:ext>
            </a:extLst>
          </p:cNvPr>
          <p:cNvSpPr txBox="1"/>
          <p:nvPr/>
        </p:nvSpPr>
        <p:spPr>
          <a:xfrm>
            <a:off x="673100" y="3546928"/>
            <a:ext cx="3002626" cy="16758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0" bIns="45720" anchor="t" anchorCtr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充分考虑各种潜在的影响因素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任务分解要详细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强调项目按照进度执行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合理利用赶工期等方法</a:t>
            </a:r>
          </a:p>
        </p:txBody>
      </p:sp>
      <p:sp>
        <p:nvSpPr>
          <p:cNvPr id="28" name="ïṡḷiḑé">
            <a:extLst>
              <a:ext uri="{FF2B5EF4-FFF2-40B4-BE49-F238E27FC236}">
                <a16:creationId xmlns:a16="http://schemas.microsoft.com/office/drawing/2014/main" id="{50EA57CD-874A-4580-95FD-44A33D4F7D94}"/>
              </a:ext>
            </a:extLst>
          </p:cNvPr>
          <p:cNvSpPr/>
          <p:nvPr/>
        </p:nvSpPr>
        <p:spPr>
          <a:xfrm>
            <a:off x="673100" y="3075545"/>
            <a:ext cx="3002626" cy="44676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进度风险</a:t>
            </a:r>
          </a:p>
        </p:txBody>
      </p:sp>
      <p:sp>
        <p:nvSpPr>
          <p:cNvPr id="29" name="ïṣḷiďê">
            <a:extLst>
              <a:ext uri="{FF2B5EF4-FFF2-40B4-BE49-F238E27FC236}">
                <a16:creationId xmlns:a16="http://schemas.microsoft.com/office/drawing/2014/main" id="{362AF19A-81B4-4ED8-BC08-3B2D1F6693EA}"/>
              </a:ext>
            </a:extLst>
          </p:cNvPr>
          <p:cNvSpPr txBox="1"/>
          <p:nvPr/>
        </p:nvSpPr>
        <p:spPr>
          <a:xfrm>
            <a:off x="4594664" y="3550103"/>
            <a:ext cx="3002634" cy="126420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0" bIns="45720" anchor="t" anchorCtr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制定计划时多考虑技术问题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寻找外援和寻求老师的指导</a:t>
            </a:r>
            <a:endParaRPr kumimoji="0" lang="zh-CN" altLang="en-US" sz="16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îṣlîḍe">
            <a:extLst>
              <a:ext uri="{FF2B5EF4-FFF2-40B4-BE49-F238E27FC236}">
                <a16:creationId xmlns:a16="http://schemas.microsoft.com/office/drawing/2014/main" id="{7014AA80-CFD0-49EB-B233-BD3EE94D2B82}"/>
              </a:ext>
            </a:extLst>
          </p:cNvPr>
          <p:cNvSpPr/>
          <p:nvPr/>
        </p:nvSpPr>
        <p:spPr>
          <a:xfrm>
            <a:off x="4594664" y="3078720"/>
            <a:ext cx="3002629" cy="44676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技术风险</a:t>
            </a:r>
          </a:p>
        </p:txBody>
      </p:sp>
      <p:sp>
        <p:nvSpPr>
          <p:cNvPr id="31" name="îśḷídè">
            <a:extLst>
              <a:ext uri="{FF2B5EF4-FFF2-40B4-BE49-F238E27FC236}">
                <a16:creationId xmlns:a16="http://schemas.microsoft.com/office/drawing/2014/main" id="{5231DD1A-6B44-46A8-BF19-748C045CA609}"/>
              </a:ext>
            </a:extLst>
          </p:cNvPr>
          <p:cNvSpPr txBox="1"/>
          <p:nvPr/>
        </p:nvSpPr>
        <p:spPr>
          <a:xfrm>
            <a:off x="8516259" y="3553278"/>
            <a:ext cx="3149876" cy="126420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0" bIns="45720" anchor="t" anchorCtr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确定好各项工具的来源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先设计和搭建出系统的基础架构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测试工作与开发并行进行</a:t>
            </a:r>
            <a:endParaRPr kumimoji="0" lang="zh-CN" altLang="en-US" sz="16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íšļîďé">
            <a:extLst>
              <a:ext uri="{FF2B5EF4-FFF2-40B4-BE49-F238E27FC236}">
                <a16:creationId xmlns:a16="http://schemas.microsoft.com/office/drawing/2014/main" id="{85852859-67EA-4161-B8EB-210A5F685713}"/>
              </a:ext>
            </a:extLst>
          </p:cNvPr>
          <p:cNvSpPr/>
          <p:nvPr/>
        </p:nvSpPr>
        <p:spPr>
          <a:xfrm>
            <a:off x="8516259" y="3081895"/>
            <a:ext cx="3002633" cy="44676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100" dirty="0">
                <a:solidFill>
                  <a:srgbClr val="006C39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工具风险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CD65917-32AC-487D-A210-C43A5172AAFA}"/>
              </a:ext>
            </a:extLst>
          </p:cNvPr>
          <p:cNvCxnSpPr>
            <a:cxnSpLocks/>
          </p:cNvCxnSpPr>
          <p:nvPr/>
        </p:nvCxnSpPr>
        <p:spPr>
          <a:xfrm>
            <a:off x="673100" y="2876435"/>
            <a:ext cx="0" cy="293301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C8AC8C-D8E6-4594-B344-FC2FF77FFDFA}"/>
              </a:ext>
            </a:extLst>
          </p:cNvPr>
          <p:cNvCxnSpPr>
            <a:cxnSpLocks/>
          </p:cNvCxnSpPr>
          <p:nvPr/>
        </p:nvCxnSpPr>
        <p:spPr>
          <a:xfrm>
            <a:off x="4594664" y="2876435"/>
            <a:ext cx="0" cy="293301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59DD52C-B29A-48CB-81E4-DEE1389D8A83}"/>
              </a:ext>
            </a:extLst>
          </p:cNvPr>
          <p:cNvCxnSpPr>
            <a:cxnSpLocks/>
          </p:cNvCxnSpPr>
          <p:nvPr/>
        </p:nvCxnSpPr>
        <p:spPr>
          <a:xfrm>
            <a:off x="8516259" y="2876435"/>
            <a:ext cx="0" cy="293301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îŝḷïḓè">
            <a:extLst>
              <a:ext uri="{FF2B5EF4-FFF2-40B4-BE49-F238E27FC236}">
                <a16:creationId xmlns:a16="http://schemas.microsoft.com/office/drawing/2014/main" id="{E94D2D48-849F-405A-84B2-75B6AF185143}"/>
              </a:ext>
            </a:extLst>
          </p:cNvPr>
          <p:cNvSpPr/>
          <p:nvPr/>
        </p:nvSpPr>
        <p:spPr>
          <a:xfrm>
            <a:off x="782260" y="5292587"/>
            <a:ext cx="493289" cy="516860"/>
          </a:xfrm>
          <a:custGeom>
            <a:avLst/>
            <a:gdLst>
              <a:gd name="connsiteX0" fmla="*/ 345269 w 578992"/>
              <a:gd name="connsiteY0" fmla="*/ 346719 h 606657"/>
              <a:gd name="connsiteX1" fmla="*/ 527264 w 578992"/>
              <a:gd name="connsiteY1" fmla="*/ 395415 h 606657"/>
              <a:gd name="connsiteX2" fmla="*/ 536965 w 578992"/>
              <a:gd name="connsiteY2" fmla="*/ 431758 h 606657"/>
              <a:gd name="connsiteX3" fmla="*/ 512135 w 578992"/>
              <a:gd name="connsiteY3" fmla="*/ 456550 h 606657"/>
              <a:gd name="connsiteX4" fmla="*/ 572652 w 578992"/>
              <a:gd name="connsiteY4" fmla="*/ 516975 h 606657"/>
              <a:gd name="connsiteX5" fmla="*/ 572652 w 578992"/>
              <a:gd name="connsiteY5" fmla="*/ 547632 h 606657"/>
              <a:gd name="connsiteX6" fmla="*/ 519877 w 578992"/>
              <a:gd name="connsiteY6" fmla="*/ 600326 h 606657"/>
              <a:gd name="connsiteX7" fmla="*/ 489174 w 578992"/>
              <a:gd name="connsiteY7" fmla="*/ 600326 h 606657"/>
              <a:gd name="connsiteX8" fmla="*/ 428657 w 578992"/>
              <a:gd name="connsiteY8" fmla="*/ 539901 h 606657"/>
              <a:gd name="connsiteX9" fmla="*/ 403739 w 578992"/>
              <a:gd name="connsiteY9" fmla="*/ 564782 h 606657"/>
              <a:gd name="connsiteX10" fmla="*/ 366628 w 578992"/>
              <a:gd name="connsiteY10" fmla="*/ 552075 h 606657"/>
              <a:gd name="connsiteX11" fmla="*/ 318659 w 578992"/>
              <a:gd name="connsiteY11" fmla="*/ 373288 h 606657"/>
              <a:gd name="connsiteX12" fmla="*/ 345269 w 578992"/>
              <a:gd name="connsiteY12" fmla="*/ 346719 h 606657"/>
              <a:gd name="connsiteX13" fmla="*/ 233275 w 578992"/>
              <a:gd name="connsiteY13" fmla="*/ 312148 h 606657"/>
              <a:gd name="connsiteX14" fmla="*/ 255262 w 578992"/>
              <a:gd name="connsiteY14" fmla="*/ 334095 h 606657"/>
              <a:gd name="connsiteX15" fmla="*/ 281255 w 578992"/>
              <a:gd name="connsiteY15" fmla="*/ 357464 h 606657"/>
              <a:gd name="connsiteX16" fmla="*/ 289000 w 578992"/>
              <a:gd name="connsiteY16" fmla="*/ 365016 h 606657"/>
              <a:gd name="connsiteX17" fmla="*/ 300127 w 578992"/>
              <a:gd name="connsiteY17" fmla="*/ 416019 h 606657"/>
              <a:gd name="connsiteX18" fmla="*/ 298791 w 578992"/>
              <a:gd name="connsiteY18" fmla="*/ 422416 h 606657"/>
              <a:gd name="connsiteX19" fmla="*/ 260514 w 578992"/>
              <a:gd name="connsiteY19" fmla="*/ 407844 h 606657"/>
              <a:gd name="connsiteX20" fmla="*/ 260514 w 578992"/>
              <a:gd name="connsiteY20" fmla="*/ 398159 h 606657"/>
              <a:gd name="connsiteX21" fmla="*/ 211822 w 578992"/>
              <a:gd name="connsiteY21" fmla="*/ 335339 h 606657"/>
              <a:gd name="connsiteX22" fmla="*/ 233275 w 578992"/>
              <a:gd name="connsiteY22" fmla="*/ 312148 h 606657"/>
              <a:gd name="connsiteX23" fmla="*/ 283295 w 578992"/>
              <a:gd name="connsiteY23" fmla="*/ 133638 h 606657"/>
              <a:gd name="connsiteX24" fmla="*/ 303944 w 578992"/>
              <a:gd name="connsiteY24" fmla="*/ 155858 h 606657"/>
              <a:gd name="connsiteX25" fmla="*/ 303944 w 578992"/>
              <a:gd name="connsiteY25" fmla="*/ 165457 h 606657"/>
              <a:gd name="connsiteX26" fmla="*/ 352630 w 578992"/>
              <a:gd name="connsiteY26" fmla="*/ 228294 h 606657"/>
              <a:gd name="connsiteX27" fmla="*/ 331180 w 578992"/>
              <a:gd name="connsiteY27" fmla="*/ 251580 h 606657"/>
              <a:gd name="connsiteX28" fmla="*/ 309196 w 578992"/>
              <a:gd name="connsiteY28" fmla="*/ 229538 h 606657"/>
              <a:gd name="connsiteX29" fmla="*/ 283206 w 578992"/>
              <a:gd name="connsiteY29" fmla="*/ 206252 h 606657"/>
              <a:gd name="connsiteX30" fmla="*/ 256327 w 578992"/>
              <a:gd name="connsiteY30" fmla="*/ 240648 h 606657"/>
              <a:gd name="connsiteX31" fmla="*/ 282583 w 578992"/>
              <a:gd name="connsiteY31" fmla="*/ 260112 h 606657"/>
              <a:gd name="connsiteX32" fmla="*/ 348625 w 578992"/>
              <a:gd name="connsiteY32" fmla="*/ 307306 h 606657"/>
              <a:gd name="connsiteX33" fmla="*/ 341594 w 578992"/>
              <a:gd name="connsiteY33" fmla="*/ 317083 h 606657"/>
              <a:gd name="connsiteX34" fmla="*/ 316494 w 578992"/>
              <a:gd name="connsiteY34" fmla="*/ 322594 h 606657"/>
              <a:gd name="connsiteX35" fmla="*/ 306792 w 578992"/>
              <a:gd name="connsiteY35" fmla="*/ 319305 h 606657"/>
              <a:gd name="connsiteX36" fmla="*/ 282227 w 578992"/>
              <a:gd name="connsiteY36" fmla="*/ 303485 h 606657"/>
              <a:gd name="connsiteX37" fmla="*/ 211825 w 578992"/>
              <a:gd name="connsiteY37" fmla="*/ 234604 h 606657"/>
              <a:gd name="connsiteX38" fmla="*/ 260510 w 578992"/>
              <a:gd name="connsiteY38" fmla="*/ 166612 h 606657"/>
              <a:gd name="connsiteX39" fmla="*/ 260510 w 578992"/>
              <a:gd name="connsiteY39" fmla="*/ 155236 h 606657"/>
              <a:gd name="connsiteX40" fmla="*/ 283295 w 578992"/>
              <a:gd name="connsiteY40" fmla="*/ 133638 h 606657"/>
              <a:gd name="connsiteX41" fmla="*/ 282248 w 578992"/>
              <a:gd name="connsiteY41" fmla="*/ 0 h 606657"/>
              <a:gd name="connsiteX42" fmla="*/ 551768 w 578992"/>
              <a:gd name="connsiteY42" fmla="*/ 365640 h 606657"/>
              <a:gd name="connsiteX43" fmla="*/ 541888 w 578992"/>
              <a:gd name="connsiteY43" fmla="*/ 369995 h 606657"/>
              <a:gd name="connsiteX44" fmla="*/ 534768 w 578992"/>
              <a:gd name="connsiteY44" fmla="*/ 367507 h 606657"/>
              <a:gd name="connsiteX45" fmla="*/ 487148 w 578992"/>
              <a:gd name="connsiteY45" fmla="*/ 354797 h 606657"/>
              <a:gd name="connsiteX46" fmla="*/ 482163 w 578992"/>
              <a:gd name="connsiteY46" fmla="*/ 345554 h 606657"/>
              <a:gd name="connsiteX47" fmla="*/ 282248 w 578992"/>
              <a:gd name="connsiteY47" fmla="*/ 72257 h 606657"/>
              <a:gd name="connsiteX48" fmla="*/ 72364 w 578992"/>
              <a:gd name="connsiteY48" fmla="*/ 281829 h 606657"/>
              <a:gd name="connsiteX49" fmla="*/ 313134 w 578992"/>
              <a:gd name="connsiteY49" fmla="*/ 489180 h 606657"/>
              <a:gd name="connsiteX50" fmla="*/ 321145 w 578992"/>
              <a:gd name="connsiteY50" fmla="*/ 494423 h 606657"/>
              <a:gd name="connsiteX51" fmla="*/ 336277 w 578992"/>
              <a:gd name="connsiteY51" fmla="*/ 550771 h 606657"/>
              <a:gd name="connsiteX52" fmla="*/ 330580 w 578992"/>
              <a:gd name="connsiteY52" fmla="*/ 559748 h 606657"/>
              <a:gd name="connsiteX53" fmla="*/ 0 w 578992"/>
              <a:gd name="connsiteY53" fmla="*/ 281829 h 606657"/>
              <a:gd name="connsiteX54" fmla="*/ 282248 w 578992"/>
              <a:gd name="connsiteY54" fmla="*/ 0 h 60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78992" h="606657">
                <a:moveTo>
                  <a:pt x="345269" y="346719"/>
                </a:moveTo>
                <a:lnTo>
                  <a:pt x="527264" y="395415"/>
                </a:lnTo>
                <a:cubicBezTo>
                  <a:pt x="543372" y="399769"/>
                  <a:pt x="548801" y="419940"/>
                  <a:pt x="536965" y="431758"/>
                </a:cubicBezTo>
                <a:lnTo>
                  <a:pt x="512135" y="456550"/>
                </a:lnTo>
                <a:lnTo>
                  <a:pt x="572652" y="516975"/>
                </a:lnTo>
                <a:cubicBezTo>
                  <a:pt x="581106" y="525506"/>
                  <a:pt x="581106" y="539190"/>
                  <a:pt x="572652" y="547632"/>
                </a:cubicBezTo>
                <a:lnTo>
                  <a:pt x="519877" y="600326"/>
                </a:lnTo>
                <a:cubicBezTo>
                  <a:pt x="511334" y="608768"/>
                  <a:pt x="497629" y="608768"/>
                  <a:pt x="489174" y="600326"/>
                </a:cubicBezTo>
                <a:lnTo>
                  <a:pt x="428657" y="539901"/>
                </a:lnTo>
                <a:lnTo>
                  <a:pt x="403739" y="564782"/>
                </a:lnTo>
                <a:cubicBezTo>
                  <a:pt x="393148" y="575357"/>
                  <a:pt x="372501" y="574024"/>
                  <a:pt x="366628" y="552075"/>
                </a:cubicBezTo>
                <a:cubicBezTo>
                  <a:pt x="366005" y="549854"/>
                  <a:pt x="319015" y="374799"/>
                  <a:pt x="318659" y="373288"/>
                </a:cubicBezTo>
                <a:cubicBezTo>
                  <a:pt x="314298" y="357205"/>
                  <a:pt x="329071" y="342454"/>
                  <a:pt x="345269" y="346719"/>
                </a:cubicBezTo>
                <a:close/>
                <a:moveTo>
                  <a:pt x="233275" y="312148"/>
                </a:moveTo>
                <a:cubicBezTo>
                  <a:pt x="245470" y="311970"/>
                  <a:pt x="255440" y="321922"/>
                  <a:pt x="255262" y="334095"/>
                </a:cubicBezTo>
                <a:cubicBezTo>
                  <a:pt x="255084" y="345646"/>
                  <a:pt x="263986" y="357464"/>
                  <a:pt x="281255" y="357464"/>
                </a:cubicBezTo>
                <a:cubicBezTo>
                  <a:pt x="286329" y="357464"/>
                  <a:pt x="289267" y="361195"/>
                  <a:pt x="289000" y="365016"/>
                </a:cubicBezTo>
                <a:cubicBezTo>
                  <a:pt x="288465" y="375412"/>
                  <a:pt x="290068" y="378611"/>
                  <a:pt x="300127" y="416019"/>
                </a:cubicBezTo>
                <a:cubicBezTo>
                  <a:pt x="300750" y="418240"/>
                  <a:pt x="300305" y="420639"/>
                  <a:pt x="298791" y="422416"/>
                </a:cubicBezTo>
                <a:cubicBezTo>
                  <a:pt x="285706" y="437788"/>
                  <a:pt x="260514" y="428458"/>
                  <a:pt x="260514" y="407844"/>
                </a:cubicBezTo>
                <a:lnTo>
                  <a:pt x="260514" y="398159"/>
                </a:lnTo>
                <a:cubicBezTo>
                  <a:pt x="232919" y="390340"/>
                  <a:pt x="212534" y="365283"/>
                  <a:pt x="211822" y="335339"/>
                </a:cubicBezTo>
                <a:cubicBezTo>
                  <a:pt x="211555" y="323077"/>
                  <a:pt x="220902" y="312237"/>
                  <a:pt x="233275" y="312148"/>
                </a:cubicBezTo>
                <a:close/>
                <a:moveTo>
                  <a:pt x="283295" y="133638"/>
                </a:moveTo>
                <a:cubicBezTo>
                  <a:pt x="294955" y="134171"/>
                  <a:pt x="303944" y="144215"/>
                  <a:pt x="303944" y="155858"/>
                </a:cubicBezTo>
                <a:lnTo>
                  <a:pt x="303944" y="165457"/>
                </a:lnTo>
                <a:cubicBezTo>
                  <a:pt x="331536" y="173367"/>
                  <a:pt x="351918" y="198430"/>
                  <a:pt x="352630" y="228294"/>
                </a:cubicBezTo>
                <a:cubicBezTo>
                  <a:pt x="352897" y="240648"/>
                  <a:pt x="343552" y="251402"/>
                  <a:pt x="331180" y="251580"/>
                </a:cubicBezTo>
                <a:cubicBezTo>
                  <a:pt x="318987" y="251757"/>
                  <a:pt x="309018" y="241803"/>
                  <a:pt x="309196" y="229538"/>
                </a:cubicBezTo>
                <a:cubicBezTo>
                  <a:pt x="309374" y="218073"/>
                  <a:pt x="300473" y="206252"/>
                  <a:pt x="283206" y="206252"/>
                </a:cubicBezTo>
                <a:cubicBezTo>
                  <a:pt x="265583" y="206252"/>
                  <a:pt x="251076" y="222783"/>
                  <a:pt x="256327" y="240648"/>
                </a:cubicBezTo>
                <a:cubicBezTo>
                  <a:pt x="259709" y="252202"/>
                  <a:pt x="270568" y="260112"/>
                  <a:pt x="282583" y="260112"/>
                </a:cubicBezTo>
                <a:cubicBezTo>
                  <a:pt x="312845" y="260290"/>
                  <a:pt x="339013" y="280021"/>
                  <a:pt x="348625" y="307306"/>
                </a:cubicBezTo>
                <a:cubicBezTo>
                  <a:pt x="350405" y="312106"/>
                  <a:pt x="346756" y="317350"/>
                  <a:pt x="341594" y="317083"/>
                </a:cubicBezTo>
                <a:cubicBezTo>
                  <a:pt x="332960" y="316728"/>
                  <a:pt x="324327" y="318594"/>
                  <a:pt x="316494" y="322594"/>
                </a:cubicBezTo>
                <a:cubicBezTo>
                  <a:pt x="312934" y="324460"/>
                  <a:pt x="308484" y="322949"/>
                  <a:pt x="306792" y="319305"/>
                </a:cubicBezTo>
                <a:cubicBezTo>
                  <a:pt x="302520" y="310062"/>
                  <a:pt x="293086" y="303485"/>
                  <a:pt x="282227" y="303485"/>
                </a:cubicBezTo>
                <a:cubicBezTo>
                  <a:pt x="244133" y="303485"/>
                  <a:pt x="212537" y="272555"/>
                  <a:pt x="211825" y="234604"/>
                </a:cubicBezTo>
                <a:cubicBezTo>
                  <a:pt x="211202" y="203141"/>
                  <a:pt x="231673" y="176300"/>
                  <a:pt x="260510" y="166612"/>
                </a:cubicBezTo>
                <a:lnTo>
                  <a:pt x="260510" y="155236"/>
                </a:lnTo>
                <a:cubicBezTo>
                  <a:pt x="260510" y="142970"/>
                  <a:pt x="270835" y="133016"/>
                  <a:pt x="283295" y="133638"/>
                </a:cubicBezTo>
                <a:close/>
                <a:moveTo>
                  <a:pt x="282248" y="0"/>
                </a:moveTo>
                <a:cubicBezTo>
                  <a:pt x="471126" y="0"/>
                  <a:pt x="608556" y="183353"/>
                  <a:pt x="551768" y="365640"/>
                </a:cubicBezTo>
                <a:cubicBezTo>
                  <a:pt x="550522" y="369729"/>
                  <a:pt x="545894" y="371773"/>
                  <a:pt x="541888" y="369995"/>
                </a:cubicBezTo>
                <a:cubicBezTo>
                  <a:pt x="539574" y="369018"/>
                  <a:pt x="537260" y="368218"/>
                  <a:pt x="534768" y="367507"/>
                </a:cubicBezTo>
                <a:lnTo>
                  <a:pt x="487148" y="354797"/>
                </a:lnTo>
                <a:cubicBezTo>
                  <a:pt x="483142" y="353731"/>
                  <a:pt x="480917" y="349554"/>
                  <a:pt x="482163" y="345554"/>
                </a:cubicBezTo>
                <a:cubicBezTo>
                  <a:pt x="525600" y="210372"/>
                  <a:pt x="423773" y="72257"/>
                  <a:pt x="282248" y="72257"/>
                </a:cubicBezTo>
                <a:cubicBezTo>
                  <a:pt x="166536" y="72257"/>
                  <a:pt x="72364" y="166289"/>
                  <a:pt x="72364" y="281829"/>
                </a:cubicBezTo>
                <a:cubicBezTo>
                  <a:pt x="72364" y="410257"/>
                  <a:pt x="187453" y="507933"/>
                  <a:pt x="313134" y="489180"/>
                </a:cubicBezTo>
                <a:cubicBezTo>
                  <a:pt x="316784" y="488646"/>
                  <a:pt x="320255" y="490957"/>
                  <a:pt x="321145" y="494423"/>
                </a:cubicBezTo>
                <a:lnTo>
                  <a:pt x="336277" y="550771"/>
                </a:lnTo>
                <a:cubicBezTo>
                  <a:pt x="337345" y="554860"/>
                  <a:pt x="334764" y="559037"/>
                  <a:pt x="330580" y="559748"/>
                </a:cubicBezTo>
                <a:cubicBezTo>
                  <a:pt x="163332" y="589433"/>
                  <a:pt x="0" y="461006"/>
                  <a:pt x="0" y="281829"/>
                </a:cubicBezTo>
                <a:cubicBezTo>
                  <a:pt x="0" y="126472"/>
                  <a:pt x="126571" y="0"/>
                  <a:pt x="282248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íś1îdè">
            <a:extLst>
              <a:ext uri="{FF2B5EF4-FFF2-40B4-BE49-F238E27FC236}">
                <a16:creationId xmlns:a16="http://schemas.microsoft.com/office/drawing/2014/main" id="{405B7E3D-A36F-4435-8962-8BF98C7365BC}"/>
              </a:ext>
            </a:extLst>
          </p:cNvPr>
          <p:cNvSpPr/>
          <p:nvPr/>
        </p:nvSpPr>
        <p:spPr>
          <a:xfrm>
            <a:off x="4699969" y="5292587"/>
            <a:ext cx="500997" cy="516860"/>
          </a:xfrm>
          <a:custGeom>
            <a:avLst/>
            <a:gdLst>
              <a:gd name="connsiteX0" fmla="*/ 437277 w 581518"/>
              <a:gd name="connsiteY0" fmla="*/ 409440 h 599930"/>
              <a:gd name="connsiteX1" fmla="*/ 396550 w 581518"/>
              <a:gd name="connsiteY1" fmla="*/ 450118 h 599930"/>
              <a:gd name="connsiteX2" fmla="*/ 437277 w 581518"/>
              <a:gd name="connsiteY2" fmla="*/ 490795 h 599930"/>
              <a:gd name="connsiteX3" fmla="*/ 478005 w 581518"/>
              <a:gd name="connsiteY3" fmla="*/ 450118 h 599930"/>
              <a:gd name="connsiteX4" fmla="*/ 437277 w 581518"/>
              <a:gd name="connsiteY4" fmla="*/ 409440 h 599930"/>
              <a:gd name="connsiteX5" fmla="*/ 144240 w 581518"/>
              <a:gd name="connsiteY5" fmla="*/ 409440 h 599930"/>
              <a:gd name="connsiteX6" fmla="*/ 103513 w 581518"/>
              <a:gd name="connsiteY6" fmla="*/ 450118 h 599930"/>
              <a:gd name="connsiteX7" fmla="*/ 144240 w 581518"/>
              <a:gd name="connsiteY7" fmla="*/ 490795 h 599930"/>
              <a:gd name="connsiteX8" fmla="*/ 184967 w 581518"/>
              <a:gd name="connsiteY8" fmla="*/ 450118 h 599930"/>
              <a:gd name="connsiteX9" fmla="*/ 144240 w 581518"/>
              <a:gd name="connsiteY9" fmla="*/ 409440 h 599930"/>
              <a:gd name="connsiteX10" fmla="*/ 227681 w 581518"/>
              <a:gd name="connsiteY10" fmla="*/ 234825 h 599930"/>
              <a:gd name="connsiteX11" fmla="*/ 159140 w 581518"/>
              <a:gd name="connsiteY11" fmla="*/ 296337 h 599930"/>
              <a:gd name="connsiteX12" fmla="*/ 154173 w 581518"/>
              <a:gd name="connsiteY12" fmla="*/ 344952 h 599930"/>
              <a:gd name="connsiteX13" fmla="*/ 427344 w 581518"/>
              <a:gd name="connsiteY13" fmla="*/ 344952 h 599930"/>
              <a:gd name="connsiteX14" fmla="*/ 422377 w 581518"/>
              <a:gd name="connsiteY14" fmla="*/ 296337 h 599930"/>
              <a:gd name="connsiteX15" fmla="*/ 353836 w 581518"/>
              <a:gd name="connsiteY15" fmla="*/ 234825 h 599930"/>
              <a:gd name="connsiteX16" fmla="*/ 346883 w 581518"/>
              <a:gd name="connsiteY16" fmla="*/ 234825 h 599930"/>
              <a:gd name="connsiteX17" fmla="*/ 346883 w 581518"/>
              <a:gd name="connsiteY17" fmla="*/ 249707 h 599930"/>
              <a:gd name="connsiteX18" fmla="*/ 323042 w 581518"/>
              <a:gd name="connsiteY18" fmla="*/ 273518 h 599930"/>
              <a:gd name="connsiteX19" fmla="*/ 258475 w 581518"/>
              <a:gd name="connsiteY19" fmla="*/ 273518 h 599930"/>
              <a:gd name="connsiteX20" fmla="*/ 234634 w 581518"/>
              <a:gd name="connsiteY20" fmla="*/ 249707 h 599930"/>
              <a:gd name="connsiteX21" fmla="*/ 234634 w 581518"/>
              <a:gd name="connsiteY21" fmla="*/ 234825 h 599930"/>
              <a:gd name="connsiteX22" fmla="*/ 227681 w 581518"/>
              <a:gd name="connsiteY22" fmla="*/ 193155 h 599930"/>
              <a:gd name="connsiteX23" fmla="*/ 353836 w 581518"/>
              <a:gd name="connsiteY23" fmla="*/ 193155 h 599930"/>
              <a:gd name="connsiteX24" fmla="*/ 463105 w 581518"/>
              <a:gd name="connsiteY24" fmla="*/ 292369 h 599930"/>
              <a:gd name="connsiteX25" fmla="*/ 468071 w 581518"/>
              <a:gd name="connsiteY25" fmla="*/ 344952 h 599930"/>
              <a:gd name="connsiteX26" fmla="*/ 481978 w 581518"/>
              <a:gd name="connsiteY26" fmla="*/ 344952 h 599930"/>
              <a:gd name="connsiteX27" fmla="*/ 504825 w 581518"/>
              <a:gd name="connsiteY27" fmla="*/ 364794 h 599930"/>
              <a:gd name="connsiteX28" fmla="*/ 524692 w 581518"/>
              <a:gd name="connsiteY28" fmla="*/ 477898 h 599930"/>
              <a:gd name="connsiteX29" fmla="*/ 514759 w 581518"/>
              <a:gd name="connsiteY29" fmla="*/ 516591 h 599930"/>
              <a:gd name="connsiteX30" fmla="*/ 478998 w 581518"/>
              <a:gd name="connsiteY30" fmla="*/ 533457 h 599930"/>
              <a:gd name="connsiteX31" fmla="*/ 478998 w 581518"/>
              <a:gd name="connsiteY31" fmla="*/ 552308 h 599930"/>
              <a:gd name="connsiteX32" fmla="*/ 431317 w 581518"/>
              <a:gd name="connsiteY32" fmla="*/ 599930 h 599930"/>
              <a:gd name="connsiteX33" fmla="*/ 416417 w 581518"/>
              <a:gd name="connsiteY33" fmla="*/ 599930 h 599930"/>
              <a:gd name="connsiteX34" fmla="*/ 368736 w 581518"/>
              <a:gd name="connsiteY34" fmla="*/ 552308 h 599930"/>
              <a:gd name="connsiteX35" fmla="*/ 368736 w 581518"/>
              <a:gd name="connsiteY35" fmla="*/ 534449 h 599930"/>
              <a:gd name="connsiteX36" fmla="*/ 212781 w 581518"/>
              <a:gd name="connsiteY36" fmla="*/ 534449 h 599930"/>
              <a:gd name="connsiteX37" fmla="*/ 212781 w 581518"/>
              <a:gd name="connsiteY37" fmla="*/ 552308 h 599930"/>
              <a:gd name="connsiteX38" fmla="*/ 165100 w 581518"/>
              <a:gd name="connsiteY38" fmla="*/ 599930 h 599930"/>
              <a:gd name="connsiteX39" fmla="*/ 150200 w 581518"/>
              <a:gd name="connsiteY39" fmla="*/ 599930 h 599930"/>
              <a:gd name="connsiteX40" fmla="*/ 102519 w 581518"/>
              <a:gd name="connsiteY40" fmla="*/ 552308 h 599930"/>
              <a:gd name="connsiteX41" fmla="*/ 102519 w 581518"/>
              <a:gd name="connsiteY41" fmla="*/ 533457 h 599930"/>
              <a:gd name="connsiteX42" fmla="*/ 67752 w 581518"/>
              <a:gd name="connsiteY42" fmla="*/ 516591 h 599930"/>
              <a:gd name="connsiteX43" fmla="*/ 56825 w 581518"/>
              <a:gd name="connsiteY43" fmla="*/ 477898 h 599930"/>
              <a:gd name="connsiteX44" fmla="*/ 76692 w 581518"/>
              <a:gd name="connsiteY44" fmla="*/ 364794 h 599930"/>
              <a:gd name="connsiteX45" fmla="*/ 100532 w 581518"/>
              <a:gd name="connsiteY45" fmla="*/ 344952 h 599930"/>
              <a:gd name="connsiteX46" fmla="*/ 113446 w 581518"/>
              <a:gd name="connsiteY46" fmla="*/ 344952 h 599930"/>
              <a:gd name="connsiteX47" fmla="*/ 118413 w 581518"/>
              <a:gd name="connsiteY47" fmla="*/ 292369 h 599930"/>
              <a:gd name="connsiteX48" fmla="*/ 227681 w 581518"/>
              <a:gd name="connsiteY48" fmla="*/ 193155 h 599930"/>
              <a:gd name="connsiteX49" fmla="*/ 291256 w 581518"/>
              <a:gd name="connsiteY49" fmla="*/ 0 h 599930"/>
              <a:gd name="connsiteX50" fmla="*/ 324037 w 581518"/>
              <a:gd name="connsiteY50" fmla="*/ 9676 h 599930"/>
              <a:gd name="connsiteX51" fmla="*/ 566417 w 581518"/>
              <a:gd name="connsiteY51" fmla="*/ 167472 h 599930"/>
              <a:gd name="connsiteX52" fmla="*/ 576351 w 581518"/>
              <a:gd name="connsiteY52" fmla="*/ 213124 h 599930"/>
              <a:gd name="connsiteX53" fmla="*/ 548536 w 581518"/>
              <a:gd name="connsiteY53" fmla="*/ 228010 h 599930"/>
              <a:gd name="connsiteX54" fmla="*/ 530656 w 581518"/>
              <a:gd name="connsiteY54" fmla="*/ 223048 h 599930"/>
              <a:gd name="connsiteX55" fmla="*/ 291256 w 581518"/>
              <a:gd name="connsiteY55" fmla="*/ 66244 h 599930"/>
              <a:gd name="connsiteX56" fmla="*/ 50862 w 581518"/>
              <a:gd name="connsiteY56" fmla="*/ 223048 h 599930"/>
              <a:gd name="connsiteX57" fmla="*/ 5167 w 581518"/>
              <a:gd name="connsiteY57" fmla="*/ 213124 h 599930"/>
              <a:gd name="connsiteX58" fmla="*/ 15101 w 581518"/>
              <a:gd name="connsiteY58" fmla="*/ 168464 h 599930"/>
              <a:gd name="connsiteX59" fmla="*/ 258475 w 581518"/>
              <a:gd name="connsiteY59" fmla="*/ 9676 h 599930"/>
              <a:gd name="connsiteX60" fmla="*/ 291256 w 581518"/>
              <a:gd name="connsiteY60" fmla="*/ 0 h 59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81518" h="599930">
                <a:moveTo>
                  <a:pt x="437277" y="409440"/>
                </a:moveTo>
                <a:cubicBezTo>
                  <a:pt x="415424" y="409440"/>
                  <a:pt x="396550" y="428291"/>
                  <a:pt x="396550" y="450118"/>
                </a:cubicBezTo>
                <a:cubicBezTo>
                  <a:pt x="396550" y="472937"/>
                  <a:pt x="415424" y="490795"/>
                  <a:pt x="437277" y="490795"/>
                </a:cubicBezTo>
                <a:cubicBezTo>
                  <a:pt x="460124" y="490795"/>
                  <a:pt x="478005" y="472937"/>
                  <a:pt x="478005" y="450118"/>
                </a:cubicBezTo>
                <a:cubicBezTo>
                  <a:pt x="478005" y="428291"/>
                  <a:pt x="460124" y="409440"/>
                  <a:pt x="437277" y="409440"/>
                </a:cubicBezTo>
                <a:close/>
                <a:moveTo>
                  <a:pt x="144240" y="409440"/>
                </a:moveTo>
                <a:cubicBezTo>
                  <a:pt x="122386" y="409440"/>
                  <a:pt x="103513" y="428291"/>
                  <a:pt x="103513" y="450118"/>
                </a:cubicBezTo>
                <a:cubicBezTo>
                  <a:pt x="103513" y="472937"/>
                  <a:pt x="122386" y="490795"/>
                  <a:pt x="144240" y="490795"/>
                </a:cubicBezTo>
                <a:cubicBezTo>
                  <a:pt x="167087" y="490795"/>
                  <a:pt x="184967" y="472937"/>
                  <a:pt x="184967" y="450118"/>
                </a:cubicBezTo>
                <a:cubicBezTo>
                  <a:pt x="184967" y="428291"/>
                  <a:pt x="167087" y="409440"/>
                  <a:pt x="144240" y="409440"/>
                </a:cubicBezTo>
                <a:close/>
                <a:moveTo>
                  <a:pt x="227681" y="234825"/>
                </a:moveTo>
                <a:cubicBezTo>
                  <a:pt x="191921" y="234825"/>
                  <a:pt x="163113" y="260620"/>
                  <a:pt x="159140" y="296337"/>
                </a:cubicBezTo>
                <a:lnTo>
                  <a:pt x="154173" y="344952"/>
                </a:lnTo>
                <a:lnTo>
                  <a:pt x="427344" y="344952"/>
                </a:lnTo>
                <a:lnTo>
                  <a:pt x="422377" y="296337"/>
                </a:lnTo>
                <a:cubicBezTo>
                  <a:pt x="419397" y="260620"/>
                  <a:pt x="389597" y="234825"/>
                  <a:pt x="353836" y="234825"/>
                </a:cubicBezTo>
                <a:lnTo>
                  <a:pt x="346883" y="234825"/>
                </a:lnTo>
                <a:lnTo>
                  <a:pt x="346883" y="249707"/>
                </a:lnTo>
                <a:cubicBezTo>
                  <a:pt x="346883" y="262605"/>
                  <a:pt x="335956" y="273518"/>
                  <a:pt x="323042" y="273518"/>
                </a:cubicBezTo>
                <a:lnTo>
                  <a:pt x="258475" y="273518"/>
                </a:lnTo>
                <a:cubicBezTo>
                  <a:pt x="245561" y="273518"/>
                  <a:pt x="234634" y="262605"/>
                  <a:pt x="234634" y="249707"/>
                </a:cubicBezTo>
                <a:lnTo>
                  <a:pt x="234634" y="234825"/>
                </a:lnTo>
                <a:close/>
                <a:moveTo>
                  <a:pt x="227681" y="193155"/>
                </a:moveTo>
                <a:lnTo>
                  <a:pt x="353836" y="193155"/>
                </a:lnTo>
                <a:cubicBezTo>
                  <a:pt x="410457" y="193155"/>
                  <a:pt x="458138" y="235817"/>
                  <a:pt x="463105" y="292369"/>
                </a:cubicBezTo>
                <a:lnTo>
                  <a:pt x="468071" y="344952"/>
                </a:lnTo>
                <a:lnTo>
                  <a:pt x="481978" y="344952"/>
                </a:lnTo>
                <a:cubicBezTo>
                  <a:pt x="492905" y="344952"/>
                  <a:pt x="502838" y="353881"/>
                  <a:pt x="504825" y="364794"/>
                </a:cubicBezTo>
                <a:lnTo>
                  <a:pt x="524692" y="477898"/>
                </a:lnTo>
                <a:cubicBezTo>
                  <a:pt x="527672" y="491788"/>
                  <a:pt x="523699" y="505677"/>
                  <a:pt x="514759" y="516591"/>
                </a:cubicBezTo>
                <a:cubicBezTo>
                  <a:pt x="505818" y="527504"/>
                  <a:pt x="492905" y="533457"/>
                  <a:pt x="478998" y="533457"/>
                </a:cubicBezTo>
                <a:lnTo>
                  <a:pt x="478998" y="552308"/>
                </a:lnTo>
                <a:cubicBezTo>
                  <a:pt x="478998" y="579095"/>
                  <a:pt x="458138" y="599930"/>
                  <a:pt x="431317" y="599930"/>
                </a:cubicBezTo>
                <a:lnTo>
                  <a:pt x="416417" y="599930"/>
                </a:lnTo>
                <a:cubicBezTo>
                  <a:pt x="389597" y="599930"/>
                  <a:pt x="368736" y="579095"/>
                  <a:pt x="368736" y="552308"/>
                </a:cubicBezTo>
                <a:lnTo>
                  <a:pt x="368736" y="534449"/>
                </a:lnTo>
                <a:lnTo>
                  <a:pt x="212781" y="534449"/>
                </a:lnTo>
                <a:lnTo>
                  <a:pt x="212781" y="552308"/>
                </a:lnTo>
                <a:cubicBezTo>
                  <a:pt x="212781" y="579095"/>
                  <a:pt x="191921" y="599930"/>
                  <a:pt x="165100" y="599930"/>
                </a:cubicBezTo>
                <a:lnTo>
                  <a:pt x="150200" y="599930"/>
                </a:lnTo>
                <a:cubicBezTo>
                  <a:pt x="123379" y="599930"/>
                  <a:pt x="102519" y="579095"/>
                  <a:pt x="102519" y="552308"/>
                </a:cubicBezTo>
                <a:lnTo>
                  <a:pt x="102519" y="533457"/>
                </a:lnTo>
                <a:cubicBezTo>
                  <a:pt x="88612" y="533457"/>
                  <a:pt x="75699" y="527504"/>
                  <a:pt x="67752" y="516591"/>
                </a:cubicBezTo>
                <a:cubicBezTo>
                  <a:pt x="57819" y="505677"/>
                  <a:pt x="53845" y="491788"/>
                  <a:pt x="56825" y="477898"/>
                </a:cubicBezTo>
                <a:lnTo>
                  <a:pt x="76692" y="364794"/>
                </a:lnTo>
                <a:cubicBezTo>
                  <a:pt x="78679" y="353881"/>
                  <a:pt x="88612" y="344952"/>
                  <a:pt x="100532" y="344952"/>
                </a:cubicBezTo>
                <a:lnTo>
                  <a:pt x="113446" y="344952"/>
                </a:lnTo>
                <a:lnTo>
                  <a:pt x="118413" y="292369"/>
                </a:lnTo>
                <a:cubicBezTo>
                  <a:pt x="124373" y="235817"/>
                  <a:pt x="171060" y="193155"/>
                  <a:pt x="227681" y="193155"/>
                </a:cubicBezTo>
                <a:close/>
                <a:moveTo>
                  <a:pt x="291256" y="0"/>
                </a:moveTo>
                <a:cubicBezTo>
                  <a:pt x="302680" y="0"/>
                  <a:pt x="314103" y="3226"/>
                  <a:pt x="324037" y="9676"/>
                </a:cubicBezTo>
                <a:lnTo>
                  <a:pt x="566417" y="167472"/>
                </a:lnTo>
                <a:cubicBezTo>
                  <a:pt x="581317" y="177396"/>
                  <a:pt x="586284" y="198237"/>
                  <a:pt x="576351" y="213124"/>
                </a:cubicBezTo>
                <a:cubicBezTo>
                  <a:pt x="570390" y="223048"/>
                  <a:pt x="559463" y="228010"/>
                  <a:pt x="548536" y="228010"/>
                </a:cubicBezTo>
                <a:cubicBezTo>
                  <a:pt x="542576" y="228010"/>
                  <a:pt x="536616" y="226025"/>
                  <a:pt x="530656" y="223048"/>
                </a:cubicBezTo>
                <a:lnTo>
                  <a:pt x="291256" y="66244"/>
                </a:lnTo>
                <a:lnTo>
                  <a:pt x="50862" y="223048"/>
                </a:lnTo>
                <a:cubicBezTo>
                  <a:pt x="35962" y="232972"/>
                  <a:pt x="15101" y="228010"/>
                  <a:pt x="5167" y="213124"/>
                </a:cubicBezTo>
                <a:cubicBezTo>
                  <a:pt x="-4766" y="198237"/>
                  <a:pt x="201" y="178388"/>
                  <a:pt x="15101" y="168464"/>
                </a:cubicBezTo>
                <a:lnTo>
                  <a:pt x="258475" y="9676"/>
                </a:lnTo>
                <a:cubicBezTo>
                  <a:pt x="268409" y="3226"/>
                  <a:pt x="279832" y="0"/>
                  <a:pt x="291256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i$1iḑé">
            <a:extLst>
              <a:ext uri="{FF2B5EF4-FFF2-40B4-BE49-F238E27FC236}">
                <a16:creationId xmlns:a16="http://schemas.microsoft.com/office/drawing/2014/main" id="{04312E18-77EF-404E-A95B-7BE009B00D5C}"/>
              </a:ext>
            </a:extLst>
          </p:cNvPr>
          <p:cNvSpPr/>
          <p:nvPr/>
        </p:nvSpPr>
        <p:spPr>
          <a:xfrm>
            <a:off x="8616369" y="5292587"/>
            <a:ext cx="511388" cy="51686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0058" h="606478">
                <a:moveTo>
                  <a:pt x="62420" y="416759"/>
                </a:moveTo>
                <a:cubicBezTo>
                  <a:pt x="76726" y="430734"/>
                  <a:pt x="91913" y="443467"/>
                  <a:pt x="107826" y="455424"/>
                </a:cubicBezTo>
                <a:cubicBezTo>
                  <a:pt x="125916" y="468933"/>
                  <a:pt x="144939" y="481356"/>
                  <a:pt x="164583" y="492640"/>
                </a:cubicBezTo>
                <a:cubicBezTo>
                  <a:pt x="203821" y="515103"/>
                  <a:pt x="245547" y="533271"/>
                  <a:pt x="288776" y="546781"/>
                </a:cubicBezTo>
                <a:cubicBezTo>
                  <a:pt x="310339" y="553561"/>
                  <a:pt x="332369" y="559100"/>
                  <a:pt x="354605" y="563085"/>
                </a:cubicBezTo>
                <a:cubicBezTo>
                  <a:pt x="374095" y="566605"/>
                  <a:pt x="393791" y="569037"/>
                  <a:pt x="413695" y="570073"/>
                </a:cubicBezTo>
                <a:cubicBezTo>
                  <a:pt x="351080" y="610031"/>
                  <a:pt x="270324" y="619141"/>
                  <a:pt x="197135" y="587153"/>
                </a:cubicBezTo>
                <a:cubicBezTo>
                  <a:pt x="123842" y="555269"/>
                  <a:pt x="75637" y="489845"/>
                  <a:pt x="62420" y="416759"/>
                </a:cubicBezTo>
                <a:close/>
                <a:moveTo>
                  <a:pt x="142343" y="165989"/>
                </a:moveTo>
                <a:cubicBezTo>
                  <a:pt x="145608" y="166041"/>
                  <a:pt x="148770" y="166196"/>
                  <a:pt x="151983" y="166299"/>
                </a:cubicBezTo>
                <a:cubicBezTo>
                  <a:pt x="136694" y="176236"/>
                  <a:pt x="122649" y="187725"/>
                  <a:pt x="110107" y="200560"/>
                </a:cubicBezTo>
                <a:cubicBezTo>
                  <a:pt x="93523" y="204493"/>
                  <a:pt x="74762" y="211428"/>
                  <a:pt x="61805" y="222762"/>
                </a:cubicBezTo>
                <a:cubicBezTo>
                  <a:pt x="41956" y="239945"/>
                  <a:pt x="41541" y="265149"/>
                  <a:pt x="51129" y="288127"/>
                </a:cubicBezTo>
                <a:cubicBezTo>
                  <a:pt x="69994" y="333256"/>
                  <a:pt x="111818" y="368138"/>
                  <a:pt x="151050" y="395568"/>
                </a:cubicBezTo>
                <a:cubicBezTo>
                  <a:pt x="159135" y="401157"/>
                  <a:pt x="167375" y="406643"/>
                  <a:pt x="175823" y="411818"/>
                </a:cubicBezTo>
                <a:cubicBezTo>
                  <a:pt x="250660" y="457931"/>
                  <a:pt x="338351" y="492450"/>
                  <a:pt x="426559" y="499334"/>
                </a:cubicBezTo>
                <a:cubicBezTo>
                  <a:pt x="457552" y="501766"/>
                  <a:pt x="492068" y="501456"/>
                  <a:pt x="521246" y="489190"/>
                </a:cubicBezTo>
                <a:cubicBezTo>
                  <a:pt x="534980" y="483394"/>
                  <a:pt x="547626" y="473405"/>
                  <a:pt x="553327" y="459587"/>
                </a:cubicBezTo>
                <a:cubicBezTo>
                  <a:pt x="561671" y="439351"/>
                  <a:pt x="554208" y="416062"/>
                  <a:pt x="545138" y="397327"/>
                </a:cubicBezTo>
                <a:cubicBezTo>
                  <a:pt x="543635" y="394326"/>
                  <a:pt x="542029" y="391272"/>
                  <a:pt x="540370" y="388322"/>
                </a:cubicBezTo>
                <a:cubicBezTo>
                  <a:pt x="540526" y="385269"/>
                  <a:pt x="540577" y="382215"/>
                  <a:pt x="540681" y="379214"/>
                </a:cubicBezTo>
                <a:cubicBezTo>
                  <a:pt x="540785" y="363998"/>
                  <a:pt x="539645" y="348989"/>
                  <a:pt x="537053" y="334136"/>
                </a:cubicBezTo>
                <a:cubicBezTo>
                  <a:pt x="544879" y="341744"/>
                  <a:pt x="552705" y="350025"/>
                  <a:pt x="560168" y="359237"/>
                </a:cubicBezTo>
                <a:cubicBezTo>
                  <a:pt x="577892" y="381180"/>
                  <a:pt x="592404" y="406643"/>
                  <a:pt x="596083" y="435107"/>
                </a:cubicBezTo>
                <a:cubicBezTo>
                  <a:pt x="599141" y="458707"/>
                  <a:pt x="592974" y="482565"/>
                  <a:pt x="578203" y="501352"/>
                </a:cubicBezTo>
                <a:cubicBezTo>
                  <a:pt x="570637" y="510926"/>
                  <a:pt x="561412" y="518793"/>
                  <a:pt x="551513" y="524952"/>
                </a:cubicBezTo>
                <a:cubicBezTo>
                  <a:pt x="523475" y="542548"/>
                  <a:pt x="488699" y="549224"/>
                  <a:pt x="455997" y="550880"/>
                </a:cubicBezTo>
                <a:cubicBezTo>
                  <a:pt x="369758" y="555279"/>
                  <a:pt x="280150" y="528523"/>
                  <a:pt x="203706" y="490173"/>
                </a:cubicBezTo>
                <a:cubicBezTo>
                  <a:pt x="156181" y="466367"/>
                  <a:pt x="110159" y="436039"/>
                  <a:pt x="72015" y="398880"/>
                </a:cubicBezTo>
                <a:cubicBezTo>
                  <a:pt x="41126" y="368759"/>
                  <a:pt x="10290" y="328702"/>
                  <a:pt x="1997" y="285436"/>
                </a:cubicBezTo>
                <a:cubicBezTo>
                  <a:pt x="-1371" y="267478"/>
                  <a:pt x="-749" y="248588"/>
                  <a:pt x="5936" y="231612"/>
                </a:cubicBezTo>
                <a:cubicBezTo>
                  <a:pt x="14384" y="210393"/>
                  <a:pt x="31849" y="193573"/>
                  <a:pt x="52114" y="183067"/>
                </a:cubicBezTo>
                <a:cubicBezTo>
                  <a:pt x="79633" y="168783"/>
                  <a:pt x="111818" y="165264"/>
                  <a:pt x="142343" y="165989"/>
                </a:cubicBezTo>
                <a:close/>
                <a:moveTo>
                  <a:pt x="258255" y="148296"/>
                </a:moveTo>
                <a:cubicBezTo>
                  <a:pt x="337302" y="137532"/>
                  <a:pt x="421013" y="171273"/>
                  <a:pt x="470411" y="233786"/>
                </a:cubicBezTo>
                <a:cubicBezTo>
                  <a:pt x="519808" y="296299"/>
                  <a:pt x="533233" y="385412"/>
                  <a:pt x="504414" y="459724"/>
                </a:cubicBezTo>
                <a:cubicBezTo>
                  <a:pt x="502600" y="464329"/>
                  <a:pt x="500578" y="468935"/>
                  <a:pt x="497157" y="472558"/>
                </a:cubicBezTo>
                <a:cubicBezTo>
                  <a:pt x="490470" y="479492"/>
                  <a:pt x="479845" y="480838"/>
                  <a:pt x="470203" y="481252"/>
                </a:cubicBezTo>
                <a:cubicBezTo>
                  <a:pt x="418473" y="483373"/>
                  <a:pt x="367158" y="471523"/>
                  <a:pt x="318072" y="455015"/>
                </a:cubicBezTo>
                <a:cubicBezTo>
                  <a:pt x="238507" y="428260"/>
                  <a:pt x="162207" y="388154"/>
                  <a:pt x="102080" y="329626"/>
                </a:cubicBezTo>
                <a:cubicBezTo>
                  <a:pt x="93580" y="321346"/>
                  <a:pt x="85027" y="312238"/>
                  <a:pt x="80310" y="301164"/>
                </a:cubicBezTo>
                <a:cubicBezTo>
                  <a:pt x="72017" y="281602"/>
                  <a:pt x="89329" y="260282"/>
                  <a:pt x="100422" y="244705"/>
                </a:cubicBezTo>
                <a:cubicBezTo>
                  <a:pt x="109752" y="231613"/>
                  <a:pt x="120481" y="219451"/>
                  <a:pt x="132299" y="208532"/>
                </a:cubicBezTo>
                <a:cubicBezTo>
                  <a:pt x="136083" y="205117"/>
                  <a:pt x="139971" y="201701"/>
                  <a:pt x="144066" y="198493"/>
                </a:cubicBezTo>
                <a:cubicBezTo>
                  <a:pt x="176669" y="171997"/>
                  <a:pt x="216425" y="153989"/>
                  <a:pt x="258255" y="148296"/>
                </a:cubicBezTo>
                <a:close/>
                <a:moveTo>
                  <a:pt x="535808" y="39093"/>
                </a:moveTo>
                <a:cubicBezTo>
                  <a:pt x="571292" y="39093"/>
                  <a:pt x="600058" y="67827"/>
                  <a:pt x="600058" y="103273"/>
                </a:cubicBezTo>
                <a:cubicBezTo>
                  <a:pt x="600058" y="138719"/>
                  <a:pt x="571292" y="167453"/>
                  <a:pt x="535808" y="167453"/>
                </a:cubicBezTo>
                <a:cubicBezTo>
                  <a:pt x="500324" y="167453"/>
                  <a:pt x="471558" y="138719"/>
                  <a:pt x="471558" y="103273"/>
                </a:cubicBezTo>
                <a:cubicBezTo>
                  <a:pt x="471558" y="67827"/>
                  <a:pt x="500324" y="39093"/>
                  <a:pt x="535808" y="39093"/>
                </a:cubicBezTo>
                <a:close/>
                <a:moveTo>
                  <a:pt x="335085" y="0"/>
                </a:moveTo>
                <a:cubicBezTo>
                  <a:pt x="355000" y="0"/>
                  <a:pt x="371144" y="16128"/>
                  <a:pt x="371144" y="36024"/>
                </a:cubicBezTo>
                <a:cubicBezTo>
                  <a:pt x="371144" y="55920"/>
                  <a:pt x="355000" y="72048"/>
                  <a:pt x="335085" y="72048"/>
                </a:cubicBezTo>
                <a:cubicBezTo>
                  <a:pt x="315170" y="72048"/>
                  <a:pt x="299026" y="55920"/>
                  <a:pt x="299026" y="36024"/>
                </a:cubicBezTo>
                <a:cubicBezTo>
                  <a:pt x="299026" y="16128"/>
                  <a:pt x="315170" y="0"/>
                  <a:pt x="335085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29556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项目预算</a:t>
            </a:r>
          </a:p>
        </p:txBody>
      </p:sp>
      <p:sp>
        <p:nvSpPr>
          <p:cNvPr id="4" name="椭圆 3"/>
          <p:cNvSpPr/>
          <p:nvPr/>
        </p:nvSpPr>
        <p:spPr>
          <a:xfrm>
            <a:off x="2292096" y="973295"/>
            <a:ext cx="2023872" cy="20238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646849"/>
              </p:ext>
            </p:extLst>
          </p:nvPr>
        </p:nvGraphicFramePr>
        <p:xfrm>
          <a:off x="666750" y="3077665"/>
          <a:ext cx="10858500" cy="3790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0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20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bg1"/>
                          </a:solidFill>
                        </a:rPr>
                        <a:t>财务科目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bg1"/>
                          </a:solidFill>
                        </a:rPr>
                        <a:t>类别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bg1"/>
                          </a:solidFill>
                        </a:rPr>
                        <a:t>预算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bg1"/>
                          </a:solidFill>
                        </a:rPr>
                        <a:t>描述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设备费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设备费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8756</a:t>
                      </a:r>
                      <a:endParaRPr lang="zh-CN" altLang="en-US" sz="16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申请华为云进行实验，预计每小时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1.5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元，共需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504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小时，费用为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75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元；使用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台开发电脑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21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天，需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8000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2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知识产权事务费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信息资料费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4000</a:t>
                      </a:r>
                      <a:endParaRPr lang="zh-CN" altLang="en-US" sz="16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本次项目的论文预计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4000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元出版费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会议费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差旅费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人员费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4900</a:t>
                      </a:r>
                      <a:endParaRPr lang="zh-CN" altLang="en-US" sz="16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本项目预计进行五次会议，每次所需会议室租用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500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元，每人每次交通费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60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劳务费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人员费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44310</a:t>
                      </a:r>
                      <a:endParaRPr lang="zh-CN" altLang="en-US" sz="16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工资支出，项目经理一天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300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元，财务管理与文档管理人员一天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230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元，其余人员一天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270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元，总共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21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专家咨询费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人员费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5000</a:t>
                      </a:r>
                      <a:endParaRPr lang="zh-CN" altLang="en-US" sz="16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需咨询相关技术以及项目问题，预计使用</a:t>
                      </a:r>
                      <a:r>
                        <a:rPr lang="en-US" altLang="zh-CN" sz="1600" spc="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5000</a:t>
                      </a:r>
                      <a:r>
                        <a:rPr lang="zh-CN" altLang="en-US" sz="1600" spc="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</a:t>
                      </a:r>
                      <a:endParaRPr lang="zh-CN" altLang="en-US" sz="16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>
                        <a:alpha val="7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839242"/>
                  </a:ext>
                </a:extLst>
              </a:tr>
              <a:tr h="8196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其他费用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人员费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30000</a:t>
                      </a:r>
                      <a:endParaRPr lang="zh-CN" altLang="en-US" sz="16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>
                        <a:alpha val="7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每天每人发放餐费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60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元，共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21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天；项目制作完成之后进行团建活动预计花费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3000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元；剩余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16920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元用于应对项目延期产生额外劳务费与设备费等风险，和发放绩效奖金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>
                        <a:alpha val="7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626344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310306" y="1329059"/>
            <a:ext cx="1987451" cy="130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300" dirty="0">
                <a:solidFill>
                  <a:srgbClr val="006C39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设备费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共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spc="300" dirty="0">
                <a:solidFill>
                  <a:srgbClr val="006C39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8756</a:t>
            </a:r>
            <a:r>
              <a:rPr lang="zh-CN" altLang="en-US" spc="300" dirty="0">
                <a:solidFill>
                  <a:srgbClr val="006C39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元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84064" y="973295"/>
            <a:ext cx="2023872" cy="202387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4064" y="1329059"/>
            <a:ext cx="2076085" cy="130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300" dirty="0">
                <a:solidFill>
                  <a:srgbClr val="3F3F3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信息资料费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共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4000</a:t>
            </a:r>
            <a:r>
              <a:rPr lang="zh-CN" altLang="en-US" spc="300" dirty="0">
                <a:solidFill>
                  <a:srgbClr val="3F3F3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元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876032" y="973295"/>
            <a:ext cx="2023872" cy="202387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41704" y="1334043"/>
            <a:ext cx="2492527" cy="11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人员费共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84210</a:t>
            </a:r>
            <a:r>
              <a:rPr lang="zh-CN" altLang="en-US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元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A626A2-E706-4B04-9968-53E3DE5374B9}"/>
              </a:ext>
            </a:extLst>
          </p:cNvPr>
          <p:cNvSpPr/>
          <p:nvPr/>
        </p:nvSpPr>
        <p:spPr>
          <a:xfrm>
            <a:off x="2743916" y="2827787"/>
            <a:ext cx="1120232" cy="169380"/>
          </a:xfrm>
          <a:custGeom>
            <a:avLst/>
            <a:gdLst>
              <a:gd name="connsiteX0" fmla="*/ 0 w 1120232"/>
              <a:gd name="connsiteY0" fmla="*/ 0 h 169380"/>
              <a:gd name="connsiteX1" fmla="*/ 1120232 w 1120232"/>
              <a:gd name="connsiteY1" fmla="*/ 0 h 169380"/>
              <a:gd name="connsiteX2" fmla="*/ 1042465 w 1120232"/>
              <a:gd name="connsiteY2" fmla="*/ 47245 h 169380"/>
              <a:gd name="connsiteX3" fmla="*/ 560116 w 1120232"/>
              <a:gd name="connsiteY3" fmla="*/ 169380 h 169380"/>
              <a:gd name="connsiteX4" fmla="*/ 77767 w 1120232"/>
              <a:gd name="connsiteY4" fmla="*/ 47245 h 16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232" h="169380">
                <a:moveTo>
                  <a:pt x="0" y="0"/>
                </a:moveTo>
                <a:lnTo>
                  <a:pt x="1120232" y="0"/>
                </a:lnTo>
                <a:lnTo>
                  <a:pt x="1042465" y="47245"/>
                </a:lnTo>
                <a:cubicBezTo>
                  <a:pt x="899080" y="125136"/>
                  <a:pt x="734765" y="169380"/>
                  <a:pt x="560116" y="169380"/>
                </a:cubicBezTo>
                <a:cubicBezTo>
                  <a:pt x="385467" y="169380"/>
                  <a:pt x="221152" y="125136"/>
                  <a:pt x="77767" y="47245"/>
                </a:cubicBezTo>
                <a:close/>
              </a:path>
            </a:pathLst>
          </a:custGeom>
          <a:solidFill>
            <a:srgbClr val="01518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任意多边形: 形状 14">
            <a:extLst>
              <a:ext uri="{FF2B5EF4-FFF2-40B4-BE49-F238E27FC236}">
                <a16:creationId xmlns:a16="http://schemas.microsoft.com/office/drawing/2014/main" id="{61FF165C-F6C4-42F7-AB2F-0AE7FA5B6D08}"/>
              </a:ext>
            </a:extLst>
          </p:cNvPr>
          <p:cNvSpPr/>
          <p:nvPr/>
        </p:nvSpPr>
        <p:spPr>
          <a:xfrm>
            <a:off x="5535884" y="2827787"/>
            <a:ext cx="1120232" cy="169380"/>
          </a:xfrm>
          <a:custGeom>
            <a:avLst/>
            <a:gdLst>
              <a:gd name="connsiteX0" fmla="*/ 0 w 1120232"/>
              <a:gd name="connsiteY0" fmla="*/ 0 h 169380"/>
              <a:gd name="connsiteX1" fmla="*/ 1120232 w 1120232"/>
              <a:gd name="connsiteY1" fmla="*/ 0 h 169380"/>
              <a:gd name="connsiteX2" fmla="*/ 1042465 w 1120232"/>
              <a:gd name="connsiteY2" fmla="*/ 47245 h 169380"/>
              <a:gd name="connsiteX3" fmla="*/ 560116 w 1120232"/>
              <a:gd name="connsiteY3" fmla="*/ 169380 h 169380"/>
              <a:gd name="connsiteX4" fmla="*/ 77767 w 1120232"/>
              <a:gd name="connsiteY4" fmla="*/ 47245 h 16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232" h="169380">
                <a:moveTo>
                  <a:pt x="0" y="0"/>
                </a:moveTo>
                <a:lnTo>
                  <a:pt x="1120232" y="0"/>
                </a:lnTo>
                <a:lnTo>
                  <a:pt x="1042465" y="47245"/>
                </a:lnTo>
                <a:cubicBezTo>
                  <a:pt x="899081" y="125136"/>
                  <a:pt x="734765" y="169380"/>
                  <a:pt x="560116" y="169380"/>
                </a:cubicBezTo>
                <a:cubicBezTo>
                  <a:pt x="385467" y="169380"/>
                  <a:pt x="221152" y="125136"/>
                  <a:pt x="77767" y="47245"/>
                </a:cubicBezTo>
                <a:close/>
              </a:path>
            </a:pathLst>
          </a:cu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任意多边形: 形状 15">
            <a:extLst>
              <a:ext uri="{FF2B5EF4-FFF2-40B4-BE49-F238E27FC236}">
                <a16:creationId xmlns:a16="http://schemas.microsoft.com/office/drawing/2014/main" id="{59666331-0AB7-4DFD-BA0C-7F2EF9D4F529}"/>
              </a:ext>
            </a:extLst>
          </p:cNvPr>
          <p:cNvSpPr/>
          <p:nvPr/>
        </p:nvSpPr>
        <p:spPr>
          <a:xfrm>
            <a:off x="8327852" y="2827787"/>
            <a:ext cx="1120232" cy="169380"/>
          </a:xfrm>
          <a:custGeom>
            <a:avLst/>
            <a:gdLst>
              <a:gd name="connsiteX0" fmla="*/ 0 w 1120232"/>
              <a:gd name="connsiteY0" fmla="*/ 0 h 169380"/>
              <a:gd name="connsiteX1" fmla="*/ 1120232 w 1120232"/>
              <a:gd name="connsiteY1" fmla="*/ 0 h 169380"/>
              <a:gd name="connsiteX2" fmla="*/ 1042465 w 1120232"/>
              <a:gd name="connsiteY2" fmla="*/ 47245 h 169380"/>
              <a:gd name="connsiteX3" fmla="*/ 560116 w 1120232"/>
              <a:gd name="connsiteY3" fmla="*/ 169380 h 169380"/>
              <a:gd name="connsiteX4" fmla="*/ 77767 w 1120232"/>
              <a:gd name="connsiteY4" fmla="*/ 47245 h 16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232" h="169380">
                <a:moveTo>
                  <a:pt x="0" y="0"/>
                </a:moveTo>
                <a:lnTo>
                  <a:pt x="1120232" y="0"/>
                </a:lnTo>
                <a:lnTo>
                  <a:pt x="1042465" y="47245"/>
                </a:lnTo>
                <a:cubicBezTo>
                  <a:pt x="899080" y="125136"/>
                  <a:pt x="734765" y="169380"/>
                  <a:pt x="560116" y="169380"/>
                </a:cubicBezTo>
                <a:cubicBezTo>
                  <a:pt x="385467" y="169380"/>
                  <a:pt x="221152" y="125136"/>
                  <a:pt x="77767" y="47245"/>
                </a:cubicBezTo>
                <a:close/>
              </a:path>
            </a:pathLst>
          </a:cu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任意多边形: 形状 16">
            <a:extLst>
              <a:ext uri="{FF2B5EF4-FFF2-40B4-BE49-F238E27FC236}">
                <a16:creationId xmlns:a16="http://schemas.microsoft.com/office/drawing/2014/main" id="{B8D882F1-BF75-41D8-8B85-FAF1370CB800}"/>
              </a:ext>
            </a:extLst>
          </p:cNvPr>
          <p:cNvSpPr/>
          <p:nvPr/>
        </p:nvSpPr>
        <p:spPr>
          <a:xfrm>
            <a:off x="2489992" y="2466908"/>
            <a:ext cx="1697748" cy="530259"/>
          </a:xfrm>
          <a:custGeom>
            <a:avLst/>
            <a:gdLst>
              <a:gd name="connsiteX0" fmla="*/ 1682833 w 1697748"/>
              <a:gd name="connsiteY0" fmla="*/ 0 h 530259"/>
              <a:gd name="connsiteX1" fmla="*/ 1697748 w 1697748"/>
              <a:gd name="connsiteY1" fmla="*/ 1947 h 530259"/>
              <a:gd name="connsiteX2" fmla="*/ 1653154 w 1697748"/>
              <a:gd name="connsiteY2" fmla="*/ 84106 h 530259"/>
              <a:gd name="connsiteX3" fmla="*/ 814040 w 1697748"/>
              <a:gd name="connsiteY3" fmla="*/ 530259 h 530259"/>
              <a:gd name="connsiteX4" fmla="*/ 98493 w 1697748"/>
              <a:gd name="connsiteY4" fmla="*/ 233870 h 530259"/>
              <a:gd name="connsiteX5" fmla="*/ 0 w 1697748"/>
              <a:gd name="connsiteY5" fmla="*/ 114495 h 530259"/>
              <a:gd name="connsiteX6" fmla="*/ 83265 w 1697748"/>
              <a:gd name="connsiteY6" fmla="*/ 141409 h 530259"/>
              <a:gd name="connsiteX7" fmla="*/ 332273 w 1697748"/>
              <a:gd name="connsiteY7" fmla="*/ 199292 h 530259"/>
              <a:gd name="connsiteX8" fmla="*/ 782461 w 1697748"/>
              <a:gd name="connsiteY8" fmla="*/ 70338 h 530259"/>
              <a:gd name="connsiteX9" fmla="*/ 1232646 w 1697748"/>
              <a:gd name="connsiteY9" fmla="*/ 187569 h 530259"/>
              <a:gd name="connsiteX10" fmla="*/ 1682833 w 1697748"/>
              <a:gd name="connsiteY10" fmla="*/ 0 h 53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7748" h="530259">
                <a:moveTo>
                  <a:pt x="1682833" y="0"/>
                </a:moveTo>
                <a:lnTo>
                  <a:pt x="1697748" y="1947"/>
                </a:lnTo>
                <a:lnTo>
                  <a:pt x="1653154" y="84106"/>
                </a:lnTo>
                <a:cubicBezTo>
                  <a:pt x="1471301" y="353283"/>
                  <a:pt x="1163338" y="530259"/>
                  <a:pt x="814040" y="530259"/>
                </a:cubicBezTo>
                <a:cubicBezTo>
                  <a:pt x="534602" y="530259"/>
                  <a:pt x="281618" y="416994"/>
                  <a:pt x="98493" y="233870"/>
                </a:cubicBezTo>
                <a:lnTo>
                  <a:pt x="0" y="114495"/>
                </a:lnTo>
                <a:lnTo>
                  <a:pt x="83265" y="141409"/>
                </a:lnTo>
                <a:cubicBezTo>
                  <a:pt x="168144" y="170961"/>
                  <a:pt x="253491" y="200269"/>
                  <a:pt x="332273" y="199292"/>
                </a:cubicBezTo>
                <a:cubicBezTo>
                  <a:pt x="489838" y="197338"/>
                  <a:pt x="632398" y="72292"/>
                  <a:pt x="782461" y="70338"/>
                </a:cubicBezTo>
                <a:cubicBezTo>
                  <a:pt x="932523" y="68384"/>
                  <a:pt x="1082583" y="199292"/>
                  <a:pt x="1232646" y="187569"/>
                </a:cubicBezTo>
                <a:cubicBezTo>
                  <a:pt x="1382708" y="175846"/>
                  <a:pt x="1525267" y="0"/>
                  <a:pt x="1682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任意多边形: 形状 17">
            <a:extLst>
              <a:ext uri="{FF2B5EF4-FFF2-40B4-BE49-F238E27FC236}">
                <a16:creationId xmlns:a16="http://schemas.microsoft.com/office/drawing/2014/main" id="{63123011-276B-415B-A8C2-3B56794EDE33}"/>
              </a:ext>
            </a:extLst>
          </p:cNvPr>
          <p:cNvSpPr/>
          <p:nvPr/>
        </p:nvSpPr>
        <p:spPr>
          <a:xfrm>
            <a:off x="5402226" y="2612424"/>
            <a:ext cx="1405042" cy="384743"/>
          </a:xfrm>
          <a:custGeom>
            <a:avLst/>
            <a:gdLst>
              <a:gd name="connsiteX0" fmla="*/ 249900 w 1405042"/>
              <a:gd name="connsiteY0" fmla="*/ 0 h 384743"/>
              <a:gd name="connsiteX1" fmla="*/ 725124 w 1405042"/>
              <a:gd name="connsiteY1" fmla="*/ 187569 h 384743"/>
              <a:gd name="connsiteX2" fmla="*/ 1178746 w 1405042"/>
              <a:gd name="connsiteY2" fmla="*/ 35169 h 384743"/>
              <a:gd name="connsiteX3" fmla="*/ 1315946 w 1405042"/>
              <a:gd name="connsiteY3" fmla="*/ 59806 h 384743"/>
              <a:gd name="connsiteX4" fmla="*/ 1405042 w 1405042"/>
              <a:gd name="connsiteY4" fmla="*/ 92244 h 384743"/>
              <a:gd name="connsiteX5" fmla="*/ 1337460 w 1405042"/>
              <a:gd name="connsiteY5" fmla="*/ 153666 h 384743"/>
              <a:gd name="connsiteX6" fmla="*/ 693774 w 1405042"/>
              <a:gd name="connsiteY6" fmla="*/ 384743 h 384743"/>
              <a:gd name="connsiteX7" fmla="*/ 50089 w 1405042"/>
              <a:gd name="connsiteY7" fmla="*/ 153666 h 384743"/>
              <a:gd name="connsiteX8" fmla="*/ 0 w 1405042"/>
              <a:gd name="connsiteY8" fmla="*/ 108142 h 384743"/>
              <a:gd name="connsiteX9" fmla="*/ 31189 w 1405042"/>
              <a:gd name="connsiteY9" fmla="*/ 89388 h 384743"/>
              <a:gd name="connsiteX10" fmla="*/ 249900 w 1405042"/>
              <a:gd name="connsiteY10" fmla="*/ 0 h 38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5042" h="384743">
                <a:moveTo>
                  <a:pt x="249900" y="0"/>
                </a:moveTo>
                <a:cubicBezTo>
                  <a:pt x="401109" y="0"/>
                  <a:pt x="570317" y="181707"/>
                  <a:pt x="725124" y="187569"/>
                </a:cubicBezTo>
                <a:cubicBezTo>
                  <a:pt x="879932" y="193431"/>
                  <a:pt x="1005939" y="35169"/>
                  <a:pt x="1178746" y="35169"/>
                </a:cubicBezTo>
                <a:cubicBezTo>
                  <a:pt x="1221948" y="35169"/>
                  <a:pt x="1268075" y="45060"/>
                  <a:pt x="1315946" y="59806"/>
                </a:cubicBezTo>
                <a:lnTo>
                  <a:pt x="1405042" y="92244"/>
                </a:lnTo>
                <a:lnTo>
                  <a:pt x="1337460" y="153666"/>
                </a:lnTo>
                <a:cubicBezTo>
                  <a:pt x="1162538" y="298025"/>
                  <a:pt x="938283" y="384743"/>
                  <a:pt x="693774" y="384743"/>
                </a:cubicBezTo>
                <a:cubicBezTo>
                  <a:pt x="449266" y="384743"/>
                  <a:pt x="225011" y="298025"/>
                  <a:pt x="50089" y="153666"/>
                </a:cubicBezTo>
                <a:lnTo>
                  <a:pt x="0" y="108142"/>
                </a:lnTo>
                <a:lnTo>
                  <a:pt x="31189" y="89388"/>
                </a:lnTo>
                <a:cubicBezTo>
                  <a:pt x="102292" y="43962"/>
                  <a:pt x="174296" y="0"/>
                  <a:pt x="249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任意多边形: 形状 18">
            <a:extLst>
              <a:ext uri="{FF2B5EF4-FFF2-40B4-BE49-F238E27FC236}">
                <a16:creationId xmlns:a16="http://schemas.microsoft.com/office/drawing/2014/main" id="{490F0F00-7747-49B4-A50F-7ACCB7B46178}"/>
              </a:ext>
            </a:extLst>
          </p:cNvPr>
          <p:cNvSpPr/>
          <p:nvPr/>
        </p:nvSpPr>
        <p:spPr>
          <a:xfrm>
            <a:off x="8242353" y="2611070"/>
            <a:ext cx="1310217" cy="386097"/>
          </a:xfrm>
          <a:custGeom>
            <a:avLst/>
            <a:gdLst>
              <a:gd name="connsiteX0" fmla="*/ 266352 w 1310217"/>
              <a:gd name="connsiteY0" fmla="*/ 0 h 386097"/>
              <a:gd name="connsiteX1" fmla="*/ 655886 w 1310217"/>
              <a:gd name="connsiteY1" fmla="*/ 187569 h 386097"/>
              <a:gd name="connsiteX2" fmla="*/ 1027712 w 1310217"/>
              <a:gd name="connsiteY2" fmla="*/ 35169 h 386097"/>
              <a:gd name="connsiteX3" fmla="*/ 1261211 w 1310217"/>
              <a:gd name="connsiteY3" fmla="*/ 113567 h 386097"/>
              <a:gd name="connsiteX4" fmla="*/ 1310217 w 1310217"/>
              <a:gd name="connsiteY4" fmla="*/ 136011 h 386097"/>
              <a:gd name="connsiteX5" fmla="*/ 1289301 w 1310217"/>
              <a:gd name="connsiteY5" fmla="*/ 155020 h 386097"/>
              <a:gd name="connsiteX6" fmla="*/ 645616 w 1310217"/>
              <a:gd name="connsiteY6" fmla="*/ 386097 h 386097"/>
              <a:gd name="connsiteX7" fmla="*/ 1931 w 1310217"/>
              <a:gd name="connsiteY7" fmla="*/ 155020 h 386097"/>
              <a:gd name="connsiteX8" fmla="*/ 0 w 1310217"/>
              <a:gd name="connsiteY8" fmla="*/ 153265 h 386097"/>
              <a:gd name="connsiteX9" fmla="*/ 87077 w 1310217"/>
              <a:gd name="connsiteY9" fmla="*/ 89388 h 386097"/>
              <a:gd name="connsiteX10" fmla="*/ 266352 w 1310217"/>
              <a:gd name="connsiteY10" fmla="*/ 0 h 38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10217" h="386097">
                <a:moveTo>
                  <a:pt x="266352" y="0"/>
                </a:moveTo>
                <a:cubicBezTo>
                  <a:pt x="390295" y="0"/>
                  <a:pt x="528992" y="181707"/>
                  <a:pt x="655886" y="187569"/>
                </a:cubicBezTo>
                <a:cubicBezTo>
                  <a:pt x="782778" y="193431"/>
                  <a:pt x="886064" y="35169"/>
                  <a:pt x="1027712" y="35169"/>
                </a:cubicBezTo>
                <a:cubicBezTo>
                  <a:pt x="1098536" y="35169"/>
                  <a:pt x="1178951" y="74734"/>
                  <a:pt x="1261211" y="113567"/>
                </a:cubicBezTo>
                <a:lnTo>
                  <a:pt x="1310217" y="136011"/>
                </a:lnTo>
                <a:lnTo>
                  <a:pt x="1289301" y="155020"/>
                </a:lnTo>
                <a:cubicBezTo>
                  <a:pt x="1114379" y="299379"/>
                  <a:pt x="890125" y="386097"/>
                  <a:pt x="645616" y="386097"/>
                </a:cubicBezTo>
                <a:cubicBezTo>
                  <a:pt x="401107" y="386097"/>
                  <a:pt x="176853" y="299379"/>
                  <a:pt x="1931" y="155020"/>
                </a:cubicBezTo>
                <a:lnTo>
                  <a:pt x="0" y="153265"/>
                </a:lnTo>
                <a:lnTo>
                  <a:pt x="87077" y="89388"/>
                </a:lnTo>
                <a:cubicBezTo>
                  <a:pt x="145360" y="43962"/>
                  <a:pt x="204380" y="0"/>
                  <a:pt x="2663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33765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需求分析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4259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Requirements analysis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29569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概要设计</a:t>
            </a:r>
          </a:p>
        </p:txBody>
      </p:sp>
      <p:sp>
        <p:nvSpPr>
          <p:cNvPr id="24" name="矩形: 圆角 2">
            <a:extLst>
              <a:ext uri="{FF2B5EF4-FFF2-40B4-BE49-F238E27FC236}">
                <a16:creationId xmlns:a16="http://schemas.microsoft.com/office/drawing/2014/main" id="{50ADE8C3-1A02-4351-88CF-0CB8A5AD8AE4}"/>
              </a:ext>
            </a:extLst>
          </p:cNvPr>
          <p:cNvSpPr/>
          <p:nvPr/>
        </p:nvSpPr>
        <p:spPr>
          <a:xfrm>
            <a:off x="4377975" y="1358285"/>
            <a:ext cx="3436050" cy="52322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基于机器学习的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检测</a:t>
            </a:r>
          </a:p>
        </p:txBody>
      </p:sp>
      <p:sp>
        <p:nvSpPr>
          <p:cNvPr id="67" name="右大括号 66">
            <a:extLst>
              <a:ext uri="{FF2B5EF4-FFF2-40B4-BE49-F238E27FC236}">
                <a16:creationId xmlns:a16="http://schemas.microsoft.com/office/drawing/2014/main" id="{59B9CFA1-05E2-4198-8DC4-88D701F9378E}"/>
              </a:ext>
            </a:extLst>
          </p:cNvPr>
          <p:cNvSpPr/>
          <p:nvPr/>
        </p:nvSpPr>
        <p:spPr>
          <a:xfrm rot="16200000">
            <a:off x="5921360" y="-828919"/>
            <a:ext cx="369332" cy="6340642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E9CDF1-F017-4244-AFD3-10322163459B}"/>
              </a:ext>
            </a:extLst>
          </p:cNvPr>
          <p:cNvGrpSpPr/>
          <p:nvPr/>
        </p:nvGrpSpPr>
        <p:grpSpPr>
          <a:xfrm>
            <a:off x="6960254" y="2546966"/>
            <a:ext cx="4648766" cy="3293799"/>
            <a:chOff x="614989" y="2691075"/>
            <a:chExt cx="4648766" cy="3293799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BF18F6E-B8EF-49C9-846F-2105F7B6E4DD}"/>
                </a:ext>
              </a:extLst>
            </p:cNvPr>
            <p:cNvSpPr/>
            <p:nvPr/>
          </p:nvSpPr>
          <p:spPr>
            <a:xfrm>
              <a:off x="2643082" y="2691075"/>
              <a:ext cx="576000" cy="57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9DE28DF-0658-49D7-A131-74E48401E150}"/>
                </a:ext>
              </a:extLst>
            </p:cNvPr>
            <p:cNvSpPr/>
            <p:nvPr/>
          </p:nvSpPr>
          <p:spPr>
            <a:xfrm>
              <a:off x="1140849" y="4379077"/>
              <a:ext cx="432000" cy="432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FF854EE-A4F4-465F-B81F-4FABCC94EDC0}"/>
                </a:ext>
              </a:extLst>
            </p:cNvPr>
            <p:cNvSpPr txBox="1"/>
            <p:nvPr/>
          </p:nvSpPr>
          <p:spPr>
            <a:xfrm>
              <a:off x="614989" y="4768799"/>
              <a:ext cx="1491280" cy="10087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基于构建好的学习模型对目标样本进行检测判断</a:t>
              </a:r>
              <a:endPara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53DD437-3B2A-43CE-9D6E-2B1D321EFAE8}"/>
                </a:ext>
              </a:extLst>
            </p:cNvPr>
            <p:cNvSpPr/>
            <p:nvPr/>
          </p:nvSpPr>
          <p:spPr>
            <a:xfrm>
              <a:off x="4314915" y="4379077"/>
              <a:ext cx="432000" cy="432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6BBD096-CBA9-411D-909E-01539BE5FD86}"/>
                </a:ext>
              </a:extLst>
            </p:cNvPr>
            <p:cNvSpPr txBox="1"/>
            <p:nvPr/>
          </p:nvSpPr>
          <p:spPr>
            <a:xfrm>
              <a:off x="3772475" y="4976083"/>
              <a:ext cx="1491280" cy="10087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整合现有数据，组合成</a:t>
              </a:r>
              <a:r>
                <a:rPr lang="en-US" altLang="zh-CN" sz="1600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API</a:t>
              </a:r>
              <a:endPara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D359F57-E8E2-4410-B52D-34CB74007892}"/>
                </a:ext>
              </a:extLst>
            </p:cNvPr>
            <p:cNvSpPr txBox="1"/>
            <p:nvPr/>
          </p:nvSpPr>
          <p:spPr>
            <a:xfrm>
              <a:off x="2582269" y="332451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检测</a:t>
              </a:r>
            </a:p>
          </p:txBody>
        </p:sp>
        <p:sp>
          <p:nvSpPr>
            <p:cNvPr id="64" name="右大括号 63">
              <a:extLst>
                <a:ext uri="{FF2B5EF4-FFF2-40B4-BE49-F238E27FC236}">
                  <a16:creationId xmlns:a16="http://schemas.microsoft.com/office/drawing/2014/main" id="{3C46E8C4-55A6-4F28-B427-37B7DEB5DF65}"/>
                </a:ext>
              </a:extLst>
            </p:cNvPr>
            <p:cNvSpPr/>
            <p:nvPr/>
          </p:nvSpPr>
          <p:spPr>
            <a:xfrm rot="16200000">
              <a:off x="2750111" y="2438676"/>
              <a:ext cx="369332" cy="3181456"/>
            </a:xfrm>
            <a:prstGeom prst="rightBrace">
              <a:avLst>
                <a:gd name="adj1" fmla="val 50000"/>
                <a:gd name="adj2" fmla="val 50000"/>
              </a:avLst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9" name="growth_304631">
              <a:extLst>
                <a:ext uri="{FF2B5EF4-FFF2-40B4-BE49-F238E27FC236}">
                  <a16:creationId xmlns:a16="http://schemas.microsoft.com/office/drawing/2014/main" id="{5B26E170-25D9-4A66-8633-4E39F0141D9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35118" y="2864173"/>
              <a:ext cx="391928" cy="229804"/>
            </a:xfrm>
            <a:custGeom>
              <a:avLst/>
              <a:gdLst>
                <a:gd name="T0" fmla="*/ 263525 w 607614"/>
                <a:gd name="T1" fmla="*/ 263525 w 607614"/>
                <a:gd name="T2" fmla="*/ 485433 h 606761"/>
                <a:gd name="T3" fmla="*/ 485433 h 606761"/>
                <a:gd name="T4" fmla="*/ 485433 h 606761"/>
                <a:gd name="T5" fmla="*/ 485433 h 606761"/>
                <a:gd name="T6" fmla="*/ 485433 h 606761"/>
                <a:gd name="T7" fmla="*/ 485433 h 606761"/>
                <a:gd name="T8" fmla="*/ 485433 h 606761"/>
                <a:gd name="T9" fmla="*/ 485433 h 606761"/>
                <a:gd name="T10" fmla="*/ 485433 h 606761"/>
                <a:gd name="T11" fmla="*/ 485433 h 606761"/>
                <a:gd name="T12" fmla="*/ 485433 h 606761"/>
                <a:gd name="T13" fmla="*/ 485433 h 606761"/>
                <a:gd name="T14" fmla="*/ 485433 h 606761"/>
                <a:gd name="T15" fmla="*/ 485433 h 606761"/>
                <a:gd name="T16" fmla="*/ 485433 h 606761"/>
                <a:gd name="T17" fmla="*/ 485433 h 606761"/>
                <a:gd name="T18" fmla="*/ 485433 h 606761"/>
                <a:gd name="T19" fmla="*/ 485433 h 606761"/>
                <a:gd name="T20" fmla="*/ 485433 h 606761"/>
                <a:gd name="T21" fmla="*/ 485433 h 606761"/>
                <a:gd name="T22" fmla="*/ 485433 h 606761"/>
                <a:gd name="T23" fmla="*/ 485433 h 606761"/>
                <a:gd name="T24" fmla="*/ 485433 h 606761"/>
                <a:gd name="T25" fmla="*/ 485433 h 606761"/>
                <a:gd name="T26" fmla="*/ 485433 h 606761"/>
                <a:gd name="T27" fmla="*/ 485433 h 606761"/>
                <a:gd name="T28" fmla="*/ 485433 h 606761"/>
                <a:gd name="T29" fmla="*/ 485433 h 606761"/>
                <a:gd name="T30" fmla="*/ 485433 h 606761"/>
                <a:gd name="T31" fmla="*/ 485433 h 606761"/>
                <a:gd name="T32" fmla="*/ 485433 h 606761"/>
                <a:gd name="T33" fmla="*/ 485433 h 606761"/>
                <a:gd name="T34" fmla="*/ 485433 h 606761"/>
                <a:gd name="T35" fmla="*/ 485433 h 606761"/>
                <a:gd name="T36" fmla="*/ 485433 h 606761"/>
                <a:gd name="T37" fmla="*/ 485433 h 606761"/>
                <a:gd name="T38" fmla="*/ 485433 h 606761"/>
                <a:gd name="T39" fmla="*/ 485433 h 606761"/>
                <a:gd name="T40" fmla="*/ 485433 h 606761"/>
                <a:gd name="T41" fmla="*/ 485433 h 606761"/>
                <a:gd name="T42" fmla="*/ 485433 h 606761"/>
                <a:gd name="T43" fmla="*/ 485433 h 606761"/>
                <a:gd name="T44" fmla="*/ 485433 h 606761"/>
                <a:gd name="T45" fmla="*/ 485433 h 606761"/>
                <a:gd name="T46" fmla="*/ 485433 h 606761"/>
                <a:gd name="T47" fmla="*/ 485433 h 606761"/>
                <a:gd name="T48" fmla="*/ 485433 h 606761"/>
                <a:gd name="T49" fmla="*/ 485433 h 606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27" h="4009">
                  <a:moveTo>
                    <a:pt x="6028" y="0"/>
                  </a:moveTo>
                  <a:cubicBezTo>
                    <a:pt x="5587" y="0"/>
                    <a:pt x="5229" y="358"/>
                    <a:pt x="5229" y="799"/>
                  </a:cubicBezTo>
                  <a:cubicBezTo>
                    <a:pt x="5229" y="985"/>
                    <a:pt x="5293" y="1157"/>
                    <a:pt x="5401" y="1293"/>
                  </a:cubicBezTo>
                  <a:lnTo>
                    <a:pt x="4559" y="2460"/>
                  </a:lnTo>
                  <a:cubicBezTo>
                    <a:pt x="4387" y="2396"/>
                    <a:pt x="4191" y="2393"/>
                    <a:pt x="4010" y="2460"/>
                  </a:cubicBezTo>
                  <a:lnTo>
                    <a:pt x="3169" y="1293"/>
                  </a:lnTo>
                  <a:cubicBezTo>
                    <a:pt x="3276" y="1157"/>
                    <a:pt x="3341" y="985"/>
                    <a:pt x="3341" y="799"/>
                  </a:cubicBezTo>
                  <a:cubicBezTo>
                    <a:pt x="3341" y="358"/>
                    <a:pt x="2982" y="0"/>
                    <a:pt x="2542" y="0"/>
                  </a:cubicBezTo>
                  <a:cubicBezTo>
                    <a:pt x="2101" y="0"/>
                    <a:pt x="1743" y="358"/>
                    <a:pt x="1743" y="799"/>
                  </a:cubicBezTo>
                  <a:cubicBezTo>
                    <a:pt x="1743" y="985"/>
                    <a:pt x="1807" y="1157"/>
                    <a:pt x="1915" y="1293"/>
                  </a:cubicBezTo>
                  <a:lnTo>
                    <a:pt x="1073" y="2460"/>
                  </a:lnTo>
                  <a:cubicBezTo>
                    <a:pt x="554" y="2269"/>
                    <a:pt x="0" y="2656"/>
                    <a:pt x="0" y="3210"/>
                  </a:cubicBezTo>
                  <a:cubicBezTo>
                    <a:pt x="0" y="3650"/>
                    <a:pt x="358" y="4009"/>
                    <a:pt x="799" y="4009"/>
                  </a:cubicBezTo>
                  <a:cubicBezTo>
                    <a:pt x="1239" y="4009"/>
                    <a:pt x="1598" y="3650"/>
                    <a:pt x="1598" y="3210"/>
                  </a:cubicBezTo>
                  <a:cubicBezTo>
                    <a:pt x="1598" y="3023"/>
                    <a:pt x="1533" y="2852"/>
                    <a:pt x="1426" y="2716"/>
                  </a:cubicBezTo>
                  <a:lnTo>
                    <a:pt x="2267" y="1549"/>
                  </a:lnTo>
                  <a:cubicBezTo>
                    <a:pt x="2439" y="1612"/>
                    <a:pt x="2635" y="1615"/>
                    <a:pt x="2816" y="1549"/>
                  </a:cubicBezTo>
                  <a:lnTo>
                    <a:pt x="3658" y="2716"/>
                  </a:lnTo>
                  <a:cubicBezTo>
                    <a:pt x="3550" y="2852"/>
                    <a:pt x="3486" y="3023"/>
                    <a:pt x="3486" y="3210"/>
                  </a:cubicBezTo>
                  <a:cubicBezTo>
                    <a:pt x="3486" y="3650"/>
                    <a:pt x="3844" y="4009"/>
                    <a:pt x="4285" y="4009"/>
                  </a:cubicBezTo>
                  <a:cubicBezTo>
                    <a:pt x="4725" y="4009"/>
                    <a:pt x="5084" y="3650"/>
                    <a:pt x="5084" y="3210"/>
                  </a:cubicBezTo>
                  <a:cubicBezTo>
                    <a:pt x="5084" y="3023"/>
                    <a:pt x="5019" y="2852"/>
                    <a:pt x="4912" y="2716"/>
                  </a:cubicBezTo>
                  <a:lnTo>
                    <a:pt x="5753" y="1549"/>
                  </a:lnTo>
                  <a:cubicBezTo>
                    <a:pt x="6273" y="1740"/>
                    <a:pt x="6827" y="1353"/>
                    <a:pt x="6827" y="799"/>
                  </a:cubicBezTo>
                  <a:cubicBezTo>
                    <a:pt x="6827" y="358"/>
                    <a:pt x="6468" y="0"/>
                    <a:pt x="60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AB04D17-E09A-480D-A7C8-1CC647A1AE47}"/>
              </a:ext>
            </a:extLst>
          </p:cNvPr>
          <p:cNvGrpSpPr/>
          <p:nvPr/>
        </p:nvGrpSpPr>
        <p:grpSpPr>
          <a:xfrm>
            <a:off x="582977" y="2526068"/>
            <a:ext cx="4665350" cy="3293799"/>
            <a:chOff x="6946540" y="2691075"/>
            <a:chExt cx="4665350" cy="3293799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E1142B9-7727-491D-B839-61EB206CFED7}"/>
                </a:ext>
              </a:extLst>
            </p:cNvPr>
            <p:cNvSpPr/>
            <p:nvPr/>
          </p:nvSpPr>
          <p:spPr>
            <a:xfrm>
              <a:off x="9004015" y="2691075"/>
              <a:ext cx="576000" cy="57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A7D27CCC-2404-4ED8-BAE0-573A38279BEE}"/>
                </a:ext>
              </a:extLst>
            </p:cNvPr>
            <p:cNvSpPr/>
            <p:nvPr/>
          </p:nvSpPr>
          <p:spPr>
            <a:xfrm>
              <a:off x="7488982" y="4379077"/>
              <a:ext cx="432000" cy="432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699F4E4-2EDE-4149-999D-D74E7DB6D7B0}"/>
                </a:ext>
              </a:extLst>
            </p:cNvPr>
            <p:cNvSpPr txBox="1"/>
            <p:nvPr/>
          </p:nvSpPr>
          <p:spPr>
            <a:xfrm>
              <a:off x="6946540" y="4734922"/>
              <a:ext cx="1491280" cy="10087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通过</a:t>
              </a:r>
              <a:r>
                <a:rPr lang="en-US" altLang="zh-CN" sz="1600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CUCKOO</a:t>
              </a:r>
              <a:r>
                <a:rPr lang="zh-CN" altLang="en-US" sz="1600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对提供的数据进行分析获取正确结果</a:t>
              </a:r>
              <a:endPara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F155511-9DE1-4600-8610-C0C4C11F36DE}"/>
                </a:ext>
              </a:extLst>
            </p:cNvPr>
            <p:cNvSpPr/>
            <p:nvPr/>
          </p:nvSpPr>
          <p:spPr>
            <a:xfrm>
              <a:off x="9076015" y="4379077"/>
              <a:ext cx="432000" cy="432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5246352-2F62-4C63-9A90-47B35273D954}"/>
                </a:ext>
              </a:extLst>
            </p:cNvPr>
            <p:cNvSpPr txBox="1"/>
            <p:nvPr/>
          </p:nvSpPr>
          <p:spPr>
            <a:xfrm>
              <a:off x="8533575" y="4976083"/>
              <a:ext cx="1491280" cy="10087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将提供的数据转化为恰当可用的数据结构</a:t>
              </a:r>
              <a:endPara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A9EA683-EDCB-4D9C-B6C7-AF2D85114080}"/>
                </a:ext>
              </a:extLst>
            </p:cNvPr>
            <p:cNvSpPr/>
            <p:nvPr/>
          </p:nvSpPr>
          <p:spPr>
            <a:xfrm>
              <a:off x="10663050" y="4379077"/>
              <a:ext cx="432000" cy="432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E64D5AD-CC78-4AD8-AEB2-8A3CD29ABFC0}"/>
                </a:ext>
              </a:extLst>
            </p:cNvPr>
            <p:cNvSpPr txBox="1"/>
            <p:nvPr/>
          </p:nvSpPr>
          <p:spPr>
            <a:xfrm>
              <a:off x="10120610" y="4811077"/>
              <a:ext cx="1491280" cy="10087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对已有数据不断地选择更优的分类器进行学习</a:t>
              </a:r>
              <a:endPara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1B55E32-7C16-4D40-B9BB-982C2BC971EF}"/>
                </a:ext>
              </a:extLst>
            </p:cNvPr>
            <p:cNvSpPr txBox="1"/>
            <p:nvPr/>
          </p:nvSpPr>
          <p:spPr>
            <a:xfrm>
              <a:off x="8930403" y="332451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建模</a:t>
              </a:r>
            </a:p>
          </p:txBody>
        </p:sp>
        <p:sp>
          <p:nvSpPr>
            <p:cNvPr id="65" name="右大括号 64">
              <a:extLst>
                <a:ext uri="{FF2B5EF4-FFF2-40B4-BE49-F238E27FC236}">
                  <a16:creationId xmlns:a16="http://schemas.microsoft.com/office/drawing/2014/main" id="{779E5FFE-A5CB-427F-9C34-27696634C722}"/>
                </a:ext>
              </a:extLst>
            </p:cNvPr>
            <p:cNvSpPr/>
            <p:nvPr/>
          </p:nvSpPr>
          <p:spPr>
            <a:xfrm rot="16200000">
              <a:off x="9072557" y="2438676"/>
              <a:ext cx="369332" cy="3181456"/>
            </a:xfrm>
            <a:prstGeom prst="rightBrace">
              <a:avLst>
                <a:gd name="adj1" fmla="val 50000"/>
                <a:gd name="adj2" fmla="val 50000"/>
              </a:avLst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1" name="menu_159761">
              <a:extLst>
                <a:ext uri="{FF2B5EF4-FFF2-40B4-BE49-F238E27FC236}">
                  <a16:creationId xmlns:a16="http://schemas.microsoft.com/office/drawing/2014/main" id="{55EC188F-C106-4D91-8E18-0265714B2FD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65222" y="2853623"/>
              <a:ext cx="253584" cy="253198"/>
            </a:xfrm>
            <a:custGeom>
              <a:avLst/>
              <a:gdLst>
                <a:gd name="connsiteX0" fmla="*/ 387180 w 602346"/>
                <a:gd name="connsiteY0" fmla="*/ 343654 h 601429"/>
                <a:gd name="connsiteX1" fmla="*/ 559313 w 602346"/>
                <a:gd name="connsiteY1" fmla="*/ 343654 h 601429"/>
                <a:gd name="connsiteX2" fmla="*/ 602346 w 602346"/>
                <a:gd name="connsiteY2" fmla="*/ 386617 h 601429"/>
                <a:gd name="connsiteX3" fmla="*/ 602346 w 602346"/>
                <a:gd name="connsiteY3" fmla="*/ 558467 h 601429"/>
                <a:gd name="connsiteX4" fmla="*/ 559313 w 602346"/>
                <a:gd name="connsiteY4" fmla="*/ 601429 h 601429"/>
                <a:gd name="connsiteX5" fmla="*/ 387180 w 602346"/>
                <a:gd name="connsiteY5" fmla="*/ 601429 h 601429"/>
                <a:gd name="connsiteX6" fmla="*/ 344147 w 602346"/>
                <a:gd name="connsiteY6" fmla="*/ 558467 h 601429"/>
                <a:gd name="connsiteX7" fmla="*/ 344147 w 602346"/>
                <a:gd name="connsiteY7" fmla="*/ 386617 h 601429"/>
                <a:gd name="connsiteX8" fmla="*/ 387180 w 602346"/>
                <a:gd name="connsiteY8" fmla="*/ 343654 h 601429"/>
                <a:gd name="connsiteX9" fmla="*/ 43021 w 602346"/>
                <a:gd name="connsiteY9" fmla="*/ 343654 h 601429"/>
                <a:gd name="connsiteX10" fmla="*/ 215107 w 602346"/>
                <a:gd name="connsiteY10" fmla="*/ 343654 h 601429"/>
                <a:gd name="connsiteX11" fmla="*/ 258128 w 602346"/>
                <a:gd name="connsiteY11" fmla="*/ 386617 h 601429"/>
                <a:gd name="connsiteX12" fmla="*/ 258128 w 602346"/>
                <a:gd name="connsiteY12" fmla="*/ 558467 h 601429"/>
                <a:gd name="connsiteX13" fmla="*/ 215107 w 602346"/>
                <a:gd name="connsiteY13" fmla="*/ 601429 h 601429"/>
                <a:gd name="connsiteX14" fmla="*/ 43021 w 602346"/>
                <a:gd name="connsiteY14" fmla="*/ 601429 h 601429"/>
                <a:gd name="connsiteX15" fmla="*/ 0 w 602346"/>
                <a:gd name="connsiteY15" fmla="*/ 558467 h 601429"/>
                <a:gd name="connsiteX16" fmla="*/ 0 w 602346"/>
                <a:gd name="connsiteY16" fmla="*/ 386617 h 601429"/>
                <a:gd name="connsiteX17" fmla="*/ 43021 w 602346"/>
                <a:gd name="connsiteY17" fmla="*/ 343654 h 601429"/>
                <a:gd name="connsiteX18" fmla="*/ 387180 w 602346"/>
                <a:gd name="connsiteY18" fmla="*/ 0 h 601429"/>
                <a:gd name="connsiteX19" fmla="*/ 559313 w 602346"/>
                <a:gd name="connsiteY19" fmla="*/ 0 h 601429"/>
                <a:gd name="connsiteX20" fmla="*/ 602346 w 602346"/>
                <a:gd name="connsiteY20" fmla="*/ 42963 h 601429"/>
                <a:gd name="connsiteX21" fmla="*/ 602346 w 602346"/>
                <a:gd name="connsiteY21" fmla="*/ 214813 h 601429"/>
                <a:gd name="connsiteX22" fmla="*/ 559313 w 602346"/>
                <a:gd name="connsiteY22" fmla="*/ 257775 h 601429"/>
                <a:gd name="connsiteX23" fmla="*/ 387180 w 602346"/>
                <a:gd name="connsiteY23" fmla="*/ 257775 h 601429"/>
                <a:gd name="connsiteX24" fmla="*/ 344147 w 602346"/>
                <a:gd name="connsiteY24" fmla="*/ 214813 h 601429"/>
                <a:gd name="connsiteX25" fmla="*/ 344147 w 602346"/>
                <a:gd name="connsiteY25" fmla="*/ 42963 h 601429"/>
                <a:gd name="connsiteX26" fmla="*/ 387180 w 602346"/>
                <a:gd name="connsiteY26" fmla="*/ 0 h 601429"/>
                <a:gd name="connsiteX27" fmla="*/ 43021 w 602346"/>
                <a:gd name="connsiteY27" fmla="*/ 0 h 601429"/>
                <a:gd name="connsiteX28" fmla="*/ 215107 w 602346"/>
                <a:gd name="connsiteY28" fmla="*/ 0 h 601429"/>
                <a:gd name="connsiteX29" fmla="*/ 258128 w 602346"/>
                <a:gd name="connsiteY29" fmla="*/ 42963 h 601429"/>
                <a:gd name="connsiteX30" fmla="*/ 258128 w 602346"/>
                <a:gd name="connsiteY30" fmla="*/ 214813 h 601429"/>
                <a:gd name="connsiteX31" fmla="*/ 215107 w 602346"/>
                <a:gd name="connsiteY31" fmla="*/ 257775 h 601429"/>
                <a:gd name="connsiteX32" fmla="*/ 43021 w 602346"/>
                <a:gd name="connsiteY32" fmla="*/ 257775 h 601429"/>
                <a:gd name="connsiteX33" fmla="*/ 0 w 602346"/>
                <a:gd name="connsiteY33" fmla="*/ 214813 h 601429"/>
                <a:gd name="connsiteX34" fmla="*/ 0 w 602346"/>
                <a:gd name="connsiteY34" fmla="*/ 42963 h 601429"/>
                <a:gd name="connsiteX35" fmla="*/ 43021 w 602346"/>
                <a:gd name="connsiteY35" fmla="*/ 0 h 60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2346" h="601429">
                  <a:moveTo>
                    <a:pt x="387180" y="343654"/>
                  </a:moveTo>
                  <a:lnTo>
                    <a:pt x="559313" y="343654"/>
                  </a:lnTo>
                  <a:cubicBezTo>
                    <a:pt x="582981" y="343654"/>
                    <a:pt x="602346" y="362987"/>
                    <a:pt x="602346" y="386617"/>
                  </a:cubicBezTo>
                  <a:lnTo>
                    <a:pt x="602346" y="558467"/>
                  </a:lnTo>
                  <a:cubicBezTo>
                    <a:pt x="602346" y="582096"/>
                    <a:pt x="582981" y="601429"/>
                    <a:pt x="559313" y="601429"/>
                  </a:cubicBezTo>
                  <a:lnTo>
                    <a:pt x="387180" y="601429"/>
                  </a:lnTo>
                  <a:cubicBezTo>
                    <a:pt x="363512" y="601429"/>
                    <a:pt x="344147" y="582096"/>
                    <a:pt x="344147" y="558467"/>
                  </a:cubicBezTo>
                  <a:lnTo>
                    <a:pt x="344147" y="386617"/>
                  </a:lnTo>
                  <a:cubicBezTo>
                    <a:pt x="344147" y="362987"/>
                    <a:pt x="363512" y="343654"/>
                    <a:pt x="387180" y="343654"/>
                  </a:cubicBezTo>
                  <a:close/>
                  <a:moveTo>
                    <a:pt x="43021" y="343654"/>
                  </a:moveTo>
                  <a:lnTo>
                    <a:pt x="215107" y="343654"/>
                  </a:lnTo>
                  <a:cubicBezTo>
                    <a:pt x="238768" y="343654"/>
                    <a:pt x="258128" y="362987"/>
                    <a:pt x="258128" y="386617"/>
                  </a:cubicBezTo>
                  <a:lnTo>
                    <a:pt x="258128" y="558467"/>
                  </a:lnTo>
                  <a:cubicBezTo>
                    <a:pt x="258128" y="582096"/>
                    <a:pt x="238768" y="601429"/>
                    <a:pt x="215107" y="601429"/>
                  </a:cubicBezTo>
                  <a:lnTo>
                    <a:pt x="43021" y="601429"/>
                  </a:lnTo>
                  <a:cubicBezTo>
                    <a:pt x="19360" y="601429"/>
                    <a:pt x="0" y="582096"/>
                    <a:pt x="0" y="558467"/>
                  </a:cubicBezTo>
                  <a:lnTo>
                    <a:pt x="0" y="386617"/>
                  </a:lnTo>
                  <a:cubicBezTo>
                    <a:pt x="0" y="362987"/>
                    <a:pt x="19360" y="343654"/>
                    <a:pt x="43021" y="343654"/>
                  </a:cubicBezTo>
                  <a:close/>
                  <a:moveTo>
                    <a:pt x="387180" y="0"/>
                  </a:moveTo>
                  <a:lnTo>
                    <a:pt x="559313" y="0"/>
                  </a:lnTo>
                  <a:cubicBezTo>
                    <a:pt x="582981" y="0"/>
                    <a:pt x="602346" y="19333"/>
                    <a:pt x="602346" y="42963"/>
                  </a:cubicBezTo>
                  <a:lnTo>
                    <a:pt x="602346" y="214813"/>
                  </a:lnTo>
                  <a:cubicBezTo>
                    <a:pt x="602346" y="238442"/>
                    <a:pt x="582981" y="257775"/>
                    <a:pt x="559313" y="257775"/>
                  </a:cubicBezTo>
                  <a:lnTo>
                    <a:pt x="387180" y="257775"/>
                  </a:lnTo>
                  <a:cubicBezTo>
                    <a:pt x="363512" y="257775"/>
                    <a:pt x="344147" y="238442"/>
                    <a:pt x="344147" y="214813"/>
                  </a:cubicBezTo>
                  <a:lnTo>
                    <a:pt x="344147" y="42963"/>
                  </a:lnTo>
                  <a:cubicBezTo>
                    <a:pt x="344147" y="19333"/>
                    <a:pt x="363512" y="0"/>
                    <a:pt x="387180" y="0"/>
                  </a:cubicBezTo>
                  <a:close/>
                  <a:moveTo>
                    <a:pt x="43021" y="0"/>
                  </a:moveTo>
                  <a:lnTo>
                    <a:pt x="215107" y="0"/>
                  </a:lnTo>
                  <a:cubicBezTo>
                    <a:pt x="238768" y="0"/>
                    <a:pt x="258128" y="19333"/>
                    <a:pt x="258128" y="42963"/>
                  </a:cubicBezTo>
                  <a:lnTo>
                    <a:pt x="258128" y="214813"/>
                  </a:lnTo>
                  <a:cubicBezTo>
                    <a:pt x="258128" y="238442"/>
                    <a:pt x="238768" y="257775"/>
                    <a:pt x="215107" y="257775"/>
                  </a:cubicBezTo>
                  <a:lnTo>
                    <a:pt x="43021" y="257775"/>
                  </a:lnTo>
                  <a:cubicBezTo>
                    <a:pt x="19360" y="257775"/>
                    <a:pt x="0" y="238442"/>
                    <a:pt x="0" y="214813"/>
                  </a:cubicBezTo>
                  <a:lnTo>
                    <a:pt x="0" y="42963"/>
                  </a:lnTo>
                  <a:cubicBezTo>
                    <a:pt x="0" y="19333"/>
                    <a:pt x="19360" y="0"/>
                    <a:pt x="430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71076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功能需求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817F25C-98CC-4609-AC15-0D6EC7B92E15}"/>
              </a:ext>
            </a:extLst>
          </p:cNvPr>
          <p:cNvSpPr txBox="1">
            <a:spLocks/>
          </p:cNvSpPr>
          <p:nvPr/>
        </p:nvSpPr>
        <p:spPr>
          <a:xfrm>
            <a:off x="881006" y="3112552"/>
            <a:ext cx="1924465" cy="267610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zh-CN" dirty="0"/>
              <a:t>将恶意代码转换成能进行学习的数据结构</a:t>
            </a:r>
            <a:r>
              <a:rPr lang="zh-CN" altLang="en-US" dirty="0"/>
              <a:t>，</a:t>
            </a:r>
            <a:r>
              <a:rPr lang="zh-CN" altLang="zh-CN" dirty="0"/>
              <a:t>通过给定的恶意代码将其二进制转换为</a:t>
            </a:r>
            <a:r>
              <a:rPr lang="en-US" altLang="zh-CN" dirty="0"/>
              <a:t>01</a:t>
            </a:r>
            <a:r>
              <a:rPr lang="zh-CN" altLang="zh-CN" dirty="0"/>
              <a:t>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F643D320-2708-4246-938C-176F9709E26D}"/>
              </a:ext>
            </a:extLst>
          </p:cNvPr>
          <p:cNvSpPr txBox="1">
            <a:spLocks/>
          </p:cNvSpPr>
          <p:nvPr/>
        </p:nvSpPr>
        <p:spPr>
          <a:xfrm>
            <a:off x="3716181" y="3112552"/>
            <a:ext cx="1924465" cy="267610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zh-CN" dirty="0"/>
              <a:t>由于代码可能过于庞大，因此部分需要进行提取</a:t>
            </a:r>
            <a:r>
              <a:rPr lang="zh-CN" altLang="en-US" dirty="0"/>
              <a:t>，</a:t>
            </a:r>
            <a:r>
              <a:rPr lang="zh-CN" altLang="zh-CN" dirty="0"/>
              <a:t>经过上一步的分析，对数据结构进行删减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ED6F4896-FF1C-465E-BC10-8A0657C63892}"/>
              </a:ext>
            </a:extLst>
          </p:cNvPr>
          <p:cNvSpPr txBox="1">
            <a:spLocks/>
          </p:cNvSpPr>
          <p:nvPr/>
        </p:nvSpPr>
        <p:spPr>
          <a:xfrm>
            <a:off x="6551355" y="3112552"/>
            <a:ext cx="1924465" cy="267610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zh-CN" dirty="0"/>
              <a:t>使用随机森林并采用不同采样策略进行训练</a:t>
            </a:r>
            <a:r>
              <a:rPr lang="zh-CN" altLang="en-US" dirty="0"/>
              <a:t>，</a:t>
            </a:r>
            <a:r>
              <a:rPr lang="zh-CN" altLang="zh-CN" dirty="0"/>
              <a:t>确定好模型以及输入进行训练和参数调优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7" name="文本占位符 8">
            <a:extLst>
              <a:ext uri="{FF2B5EF4-FFF2-40B4-BE49-F238E27FC236}">
                <a16:creationId xmlns:a16="http://schemas.microsoft.com/office/drawing/2014/main" id="{5A4723B8-9B63-4E88-8B4D-FDAD4F660E7B}"/>
              </a:ext>
            </a:extLst>
          </p:cNvPr>
          <p:cNvSpPr txBox="1">
            <a:spLocks/>
          </p:cNvSpPr>
          <p:nvPr/>
        </p:nvSpPr>
        <p:spPr>
          <a:xfrm>
            <a:off x="881005" y="2514501"/>
            <a:ext cx="1924466" cy="418847"/>
          </a:xfrm>
          <a:prstGeom prst="rect">
            <a:avLst/>
          </a:prstGeom>
          <a:solidFill>
            <a:schemeClr val="accent1"/>
          </a:solidFill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APT</a:t>
            </a:r>
            <a:r>
              <a:rPr lang="zh-CN" altLang="zh-CN" dirty="0"/>
              <a:t>恶意代码分析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+mn-lt"/>
            </a:endParaRPr>
          </a:p>
        </p:txBody>
      </p:sp>
      <p:sp>
        <p:nvSpPr>
          <p:cNvPr id="18" name="文本占位符 11">
            <a:extLst>
              <a:ext uri="{FF2B5EF4-FFF2-40B4-BE49-F238E27FC236}">
                <a16:creationId xmlns:a16="http://schemas.microsoft.com/office/drawing/2014/main" id="{5298D127-EB96-4487-AE28-08497E744C04}"/>
              </a:ext>
            </a:extLst>
          </p:cNvPr>
          <p:cNvSpPr txBox="1">
            <a:spLocks/>
          </p:cNvSpPr>
          <p:nvPr/>
        </p:nvSpPr>
        <p:spPr>
          <a:xfrm>
            <a:off x="3716179" y="2514501"/>
            <a:ext cx="1924466" cy="418847"/>
          </a:xfrm>
          <a:prstGeom prst="rect">
            <a:avLst/>
          </a:prstGeom>
          <a:solidFill>
            <a:schemeClr val="accent4"/>
          </a:solidFill>
          <a:effectLst/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 lvl="0"/>
            <a:r>
              <a:rPr lang="zh-CN" altLang="en-US" dirty="0">
                <a:sym typeface="+mn-lt"/>
              </a:rPr>
              <a:t>提取关键特征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+mn-lt"/>
            </a:endParaRPr>
          </a:p>
        </p:txBody>
      </p:sp>
      <p:sp>
        <p:nvSpPr>
          <p:cNvPr id="19" name="文本占位符 12">
            <a:extLst>
              <a:ext uri="{FF2B5EF4-FFF2-40B4-BE49-F238E27FC236}">
                <a16:creationId xmlns:a16="http://schemas.microsoft.com/office/drawing/2014/main" id="{FCF44A34-CCD4-4E8C-BF90-093C35AABA95}"/>
              </a:ext>
            </a:extLst>
          </p:cNvPr>
          <p:cNvSpPr txBox="1">
            <a:spLocks/>
          </p:cNvSpPr>
          <p:nvPr/>
        </p:nvSpPr>
        <p:spPr>
          <a:xfrm>
            <a:off x="6551354" y="2514501"/>
            <a:ext cx="1924466" cy="418847"/>
          </a:xfrm>
          <a:prstGeom prst="rect">
            <a:avLst/>
          </a:prstGeom>
          <a:solidFill>
            <a:schemeClr val="accent1"/>
          </a:solidFill>
          <a:effectLst/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 lvl="0"/>
            <a:r>
              <a:rPr lang="zh-CN" altLang="zh-CN" dirty="0"/>
              <a:t>模型训练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+mn-lt"/>
            </a:endParaRPr>
          </a:p>
        </p:txBody>
      </p:sp>
      <p:sp>
        <p:nvSpPr>
          <p:cNvPr id="20" name="文本占位符 9">
            <a:extLst>
              <a:ext uri="{FF2B5EF4-FFF2-40B4-BE49-F238E27FC236}">
                <a16:creationId xmlns:a16="http://schemas.microsoft.com/office/drawing/2014/main" id="{AC015582-7456-4D4B-B245-7E73844F033F}"/>
              </a:ext>
            </a:extLst>
          </p:cNvPr>
          <p:cNvSpPr txBox="1">
            <a:spLocks/>
          </p:cNvSpPr>
          <p:nvPr/>
        </p:nvSpPr>
        <p:spPr>
          <a:xfrm>
            <a:off x="9386529" y="3112552"/>
            <a:ext cx="1924465" cy="267610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测试所训练的模型，对给定恶意代码所属</a:t>
            </a:r>
            <a:r>
              <a:rPr lang="en-US" altLang="zh-CN" dirty="0"/>
              <a:t>APT</a:t>
            </a:r>
            <a:r>
              <a:rPr lang="zh-CN" altLang="zh-CN" dirty="0"/>
              <a:t>组织进行判定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6FCDBC14-C32C-49B8-9F32-60C2E7AFE885}"/>
              </a:ext>
            </a:extLst>
          </p:cNvPr>
          <p:cNvSpPr txBox="1">
            <a:spLocks/>
          </p:cNvSpPr>
          <p:nvPr/>
        </p:nvSpPr>
        <p:spPr>
          <a:xfrm>
            <a:off x="9386528" y="2514501"/>
            <a:ext cx="1924466" cy="418847"/>
          </a:xfrm>
          <a:prstGeom prst="rect">
            <a:avLst/>
          </a:prstGeom>
          <a:solidFill>
            <a:schemeClr val="accent4"/>
          </a:solidFill>
          <a:effectLst/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+mn-lt"/>
              </a:rPr>
              <a:t>模型预测</a:t>
            </a:r>
          </a:p>
        </p:txBody>
      </p:sp>
      <p:sp>
        <p:nvSpPr>
          <p:cNvPr id="22" name="zoom-tool_72585">
            <a:extLst>
              <a:ext uri="{FF2B5EF4-FFF2-40B4-BE49-F238E27FC236}">
                <a16:creationId xmlns:a16="http://schemas.microsoft.com/office/drawing/2014/main" id="{18530CE3-ABEC-4160-B0A1-F2929AF18D92}"/>
              </a:ext>
            </a:extLst>
          </p:cNvPr>
          <p:cNvSpPr>
            <a:spLocks noChangeAspect="1"/>
          </p:cNvSpPr>
          <p:nvPr/>
        </p:nvSpPr>
        <p:spPr bwMode="auto">
          <a:xfrm>
            <a:off x="1538395" y="1695254"/>
            <a:ext cx="609685" cy="588572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 Light"/>
              <a:cs typeface="+mn-cs"/>
              <a:sym typeface="+mn-lt"/>
            </a:endParaRPr>
          </a:p>
        </p:txBody>
      </p:sp>
      <p:sp>
        <p:nvSpPr>
          <p:cNvPr id="23" name="book_118158">
            <a:extLst>
              <a:ext uri="{FF2B5EF4-FFF2-40B4-BE49-F238E27FC236}">
                <a16:creationId xmlns:a16="http://schemas.microsoft.com/office/drawing/2014/main" id="{0F6050CC-0770-4808-814C-025EB4F84C80}"/>
              </a:ext>
            </a:extLst>
          </p:cNvPr>
          <p:cNvSpPr>
            <a:spLocks noChangeAspect="1"/>
          </p:cNvSpPr>
          <p:nvPr/>
        </p:nvSpPr>
        <p:spPr bwMode="auto">
          <a:xfrm>
            <a:off x="4373569" y="1670425"/>
            <a:ext cx="609685" cy="605125"/>
          </a:xfrm>
          <a:custGeom>
            <a:avLst/>
            <a:gdLst>
              <a:gd name="T0" fmla="*/ 6533 w 6572"/>
              <a:gd name="T1" fmla="*/ 494 h 6533"/>
              <a:gd name="T2" fmla="*/ 6033 w 6572"/>
              <a:gd name="T3" fmla="*/ 0 h 6533"/>
              <a:gd name="T4" fmla="*/ 500 w 6572"/>
              <a:gd name="T5" fmla="*/ 0 h 6533"/>
              <a:gd name="T6" fmla="*/ 0 w 6572"/>
              <a:gd name="T7" fmla="*/ 494 h 6533"/>
              <a:gd name="T8" fmla="*/ 0 w 6572"/>
              <a:gd name="T9" fmla="*/ 5432 h 6533"/>
              <a:gd name="T10" fmla="*/ 1504 w 6572"/>
              <a:gd name="T11" fmla="*/ 6533 h 6533"/>
              <a:gd name="T12" fmla="*/ 6260 w 6572"/>
              <a:gd name="T13" fmla="*/ 6533 h 6533"/>
              <a:gd name="T14" fmla="*/ 6260 w 6572"/>
              <a:gd name="T15" fmla="*/ 6533 h 6533"/>
              <a:gd name="T16" fmla="*/ 6484 w 6572"/>
              <a:gd name="T17" fmla="*/ 6106 h 6533"/>
              <a:gd name="T18" fmla="*/ 6482 w 6572"/>
              <a:gd name="T19" fmla="*/ 6105 h 6533"/>
              <a:gd name="T20" fmla="*/ 6484 w 6572"/>
              <a:gd name="T21" fmla="*/ 4692 h 6533"/>
              <a:gd name="T22" fmla="*/ 6533 w 6572"/>
              <a:gd name="T23" fmla="*/ 4536 h 6533"/>
              <a:gd name="T24" fmla="*/ 6533 w 6572"/>
              <a:gd name="T25" fmla="*/ 494 h 6533"/>
              <a:gd name="T26" fmla="*/ 544 w 6572"/>
              <a:gd name="T27" fmla="*/ 544 h 6533"/>
              <a:gd name="T28" fmla="*/ 5988 w 6572"/>
              <a:gd name="T29" fmla="*/ 544 h 6533"/>
              <a:gd name="T30" fmla="*/ 5988 w 6572"/>
              <a:gd name="T31" fmla="*/ 4262 h 6533"/>
              <a:gd name="T32" fmla="*/ 1504 w 6572"/>
              <a:gd name="T33" fmla="*/ 4262 h 6533"/>
              <a:gd name="T34" fmla="*/ 544 w 6572"/>
              <a:gd name="T35" fmla="*/ 4517 h 6533"/>
              <a:gd name="T36" fmla="*/ 544 w 6572"/>
              <a:gd name="T37" fmla="*/ 544 h 6533"/>
              <a:gd name="T38" fmla="*/ 544 w 6572"/>
              <a:gd name="T39" fmla="*/ 5398 h 6533"/>
              <a:gd name="T40" fmla="*/ 1504 w 6572"/>
              <a:gd name="T41" fmla="*/ 4808 h 6533"/>
              <a:gd name="T42" fmla="*/ 5826 w 6572"/>
              <a:gd name="T43" fmla="*/ 4808 h 6533"/>
              <a:gd name="T44" fmla="*/ 5813 w 6572"/>
              <a:gd name="T45" fmla="*/ 5989 h 6533"/>
              <a:gd name="T46" fmla="*/ 1504 w 6572"/>
              <a:gd name="T47" fmla="*/ 5989 h 6533"/>
              <a:gd name="T48" fmla="*/ 544 w 6572"/>
              <a:gd name="T49" fmla="*/ 5398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572" h="6533">
                <a:moveTo>
                  <a:pt x="6533" y="494"/>
                </a:moveTo>
                <a:cubicBezTo>
                  <a:pt x="6533" y="221"/>
                  <a:pt x="6309" y="0"/>
                  <a:pt x="6033" y="0"/>
                </a:cubicBezTo>
                <a:lnTo>
                  <a:pt x="500" y="0"/>
                </a:lnTo>
                <a:cubicBezTo>
                  <a:pt x="224" y="0"/>
                  <a:pt x="0" y="221"/>
                  <a:pt x="0" y="494"/>
                </a:cubicBezTo>
                <a:lnTo>
                  <a:pt x="0" y="5432"/>
                </a:lnTo>
                <a:cubicBezTo>
                  <a:pt x="0" y="5938"/>
                  <a:pt x="564" y="6533"/>
                  <a:pt x="1504" y="6533"/>
                </a:cubicBezTo>
                <a:lnTo>
                  <a:pt x="6260" y="6533"/>
                </a:lnTo>
                <a:lnTo>
                  <a:pt x="6260" y="6533"/>
                </a:lnTo>
                <a:cubicBezTo>
                  <a:pt x="6572" y="6508"/>
                  <a:pt x="6569" y="6213"/>
                  <a:pt x="6484" y="6106"/>
                </a:cubicBezTo>
                <a:cubicBezTo>
                  <a:pt x="6484" y="6106"/>
                  <a:pt x="6484" y="6105"/>
                  <a:pt x="6482" y="6105"/>
                </a:cubicBezTo>
                <a:cubicBezTo>
                  <a:pt x="5997" y="5416"/>
                  <a:pt x="6462" y="4722"/>
                  <a:pt x="6484" y="4692"/>
                </a:cubicBezTo>
                <a:cubicBezTo>
                  <a:pt x="6484" y="4692"/>
                  <a:pt x="6532" y="4629"/>
                  <a:pt x="6533" y="4536"/>
                </a:cubicBezTo>
                <a:lnTo>
                  <a:pt x="6533" y="494"/>
                </a:lnTo>
                <a:close/>
                <a:moveTo>
                  <a:pt x="544" y="544"/>
                </a:moveTo>
                <a:lnTo>
                  <a:pt x="5988" y="544"/>
                </a:lnTo>
                <a:lnTo>
                  <a:pt x="5988" y="4262"/>
                </a:lnTo>
                <a:lnTo>
                  <a:pt x="1504" y="4262"/>
                </a:lnTo>
                <a:cubicBezTo>
                  <a:pt x="1136" y="4262"/>
                  <a:pt x="802" y="4357"/>
                  <a:pt x="544" y="4517"/>
                </a:cubicBezTo>
                <a:lnTo>
                  <a:pt x="544" y="544"/>
                </a:lnTo>
                <a:close/>
                <a:moveTo>
                  <a:pt x="544" y="5398"/>
                </a:moveTo>
                <a:cubicBezTo>
                  <a:pt x="544" y="5078"/>
                  <a:pt x="984" y="4808"/>
                  <a:pt x="1504" y="4808"/>
                </a:cubicBezTo>
                <a:lnTo>
                  <a:pt x="5826" y="4808"/>
                </a:lnTo>
                <a:cubicBezTo>
                  <a:pt x="5721" y="5106"/>
                  <a:pt x="5648" y="5530"/>
                  <a:pt x="5813" y="5989"/>
                </a:cubicBezTo>
                <a:lnTo>
                  <a:pt x="1504" y="5989"/>
                </a:lnTo>
                <a:cubicBezTo>
                  <a:pt x="984" y="5989"/>
                  <a:pt x="544" y="5718"/>
                  <a:pt x="544" y="539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 Light"/>
              <a:cs typeface="+mn-cs"/>
              <a:sym typeface="+mn-lt"/>
            </a:endParaRPr>
          </a:p>
        </p:txBody>
      </p:sp>
      <p:sp>
        <p:nvSpPr>
          <p:cNvPr id="24" name="test-tube-with-drop_15035">
            <a:extLst>
              <a:ext uri="{FF2B5EF4-FFF2-40B4-BE49-F238E27FC236}">
                <a16:creationId xmlns:a16="http://schemas.microsoft.com/office/drawing/2014/main" id="{ACD43230-FABB-424C-86D7-C21B26CAEEAE}"/>
              </a:ext>
            </a:extLst>
          </p:cNvPr>
          <p:cNvSpPr>
            <a:spLocks noChangeAspect="1"/>
          </p:cNvSpPr>
          <p:nvPr/>
        </p:nvSpPr>
        <p:spPr bwMode="auto">
          <a:xfrm>
            <a:off x="7269703" y="1675096"/>
            <a:ext cx="609685" cy="60873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7712" h="606761">
                <a:moveTo>
                  <a:pt x="519524" y="447538"/>
                </a:moveTo>
                <a:cubicBezTo>
                  <a:pt x="500548" y="476363"/>
                  <a:pt x="483848" y="507465"/>
                  <a:pt x="483848" y="518843"/>
                </a:cubicBezTo>
                <a:cubicBezTo>
                  <a:pt x="483848" y="537807"/>
                  <a:pt x="499788" y="553737"/>
                  <a:pt x="519524" y="553737"/>
                </a:cubicBezTo>
                <a:cubicBezTo>
                  <a:pt x="539260" y="553737"/>
                  <a:pt x="555200" y="537807"/>
                  <a:pt x="555200" y="518843"/>
                </a:cubicBezTo>
                <a:cubicBezTo>
                  <a:pt x="555200" y="507465"/>
                  <a:pt x="538501" y="476363"/>
                  <a:pt x="519524" y="447538"/>
                </a:cubicBezTo>
                <a:close/>
                <a:moveTo>
                  <a:pt x="519429" y="392353"/>
                </a:moveTo>
                <a:cubicBezTo>
                  <a:pt x="525596" y="392353"/>
                  <a:pt x="531669" y="394818"/>
                  <a:pt x="535464" y="399749"/>
                </a:cubicBezTo>
                <a:cubicBezTo>
                  <a:pt x="549886" y="418713"/>
                  <a:pt x="595430" y="483949"/>
                  <a:pt x="595430" y="518843"/>
                </a:cubicBezTo>
                <a:cubicBezTo>
                  <a:pt x="595430" y="560564"/>
                  <a:pt x="561272" y="594699"/>
                  <a:pt x="519524" y="594699"/>
                </a:cubicBezTo>
                <a:cubicBezTo>
                  <a:pt x="477776" y="594699"/>
                  <a:pt x="443618" y="560564"/>
                  <a:pt x="443618" y="518843"/>
                </a:cubicBezTo>
                <a:cubicBezTo>
                  <a:pt x="443618" y="483949"/>
                  <a:pt x="489162" y="418713"/>
                  <a:pt x="502825" y="399749"/>
                </a:cubicBezTo>
                <a:cubicBezTo>
                  <a:pt x="507000" y="394818"/>
                  <a:pt x="513262" y="392353"/>
                  <a:pt x="519429" y="392353"/>
                </a:cubicBezTo>
                <a:close/>
                <a:moveTo>
                  <a:pt x="205094" y="323858"/>
                </a:moveTo>
                <a:lnTo>
                  <a:pt x="56971" y="471757"/>
                </a:lnTo>
                <a:cubicBezTo>
                  <a:pt x="46336" y="482375"/>
                  <a:pt x="40259" y="496027"/>
                  <a:pt x="40259" y="511196"/>
                </a:cubicBezTo>
                <a:cubicBezTo>
                  <a:pt x="40259" y="525607"/>
                  <a:pt x="46336" y="540018"/>
                  <a:pt x="56971" y="549877"/>
                </a:cubicBezTo>
                <a:cubicBezTo>
                  <a:pt x="67605" y="560496"/>
                  <a:pt x="81278" y="566563"/>
                  <a:pt x="96470" y="566563"/>
                </a:cubicBezTo>
                <a:cubicBezTo>
                  <a:pt x="110903" y="566563"/>
                  <a:pt x="125335" y="560496"/>
                  <a:pt x="135970" y="549877"/>
                </a:cubicBezTo>
                <a:lnTo>
                  <a:pt x="362333" y="323858"/>
                </a:lnTo>
                <a:close/>
                <a:moveTo>
                  <a:pt x="374487" y="40198"/>
                </a:moveTo>
                <a:lnTo>
                  <a:pt x="322074" y="92531"/>
                </a:lnTo>
                <a:cubicBezTo>
                  <a:pt x="322074" y="92531"/>
                  <a:pt x="322833" y="94048"/>
                  <a:pt x="324353" y="96323"/>
                </a:cubicBezTo>
                <a:lnTo>
                  <a:pt x="364612" y="135763"/>
                </a:lnTo>
                <a:cubicBezTo>
                  <a:pt x="372208" y="144105"/>
                  <a:pt x="372208" y="156999"/>
                  <a:pt x="364612" y="164584"/>
                </a:cubicBezTo>
                <a:lnTo>
                  <a:pt x="245353" y="282902"/>
                </a:lnTo>
                <a:lnTo>
                  <a:pt x="403352" y="282902"/>
                </a:lnTo>
                <a:lnTo>
                  <a:pt x="442851" y="243463"/>
                </a:lnTo>
                <a:cubicBezTo>
                  <a:pt x="451207" y="235120"/>
                  <a:pt x="464120" y="235120"/>
                  <a:pt x="471717" y="243463"/>
                </a:cubicBezTo>
                <a:lnTo>
                  <a:pt x="511976" y="282902"/>
                </a:lnTo>
                <a:cubicBezTo>
                  <a:pt x="513495" y="284419"/>
                  <a:pt x="515014" y="285177"/>
                  <a:pt x="515774" y="285177"/>
                </a:cubicBezTo>
                <a:lnTo>
                  <a:pt x="567427" y="233603"/>
                </a:lnTo>
                <a:cubicBezTo>
                  <a:pt x="567427" y="232844"/>
                  <a:pt x="567427" y="231327"/>
                  <a:pt x="565908" y="229810"/>
                </a:cubicBezTo>
                <a:lnTo>
                  <a:pt x="378285" y="42473"/>
                </a:lnTo>
                <a:cubicBezTo>
                  <a:pt x="376766" y="40956"/>
                  <a:pt x="375246" y="40198"/>
                  <a:pt x="374487" y="40198"/>
                </a:cubicBezTo>
                <a:close/>
                <a:moveTo>
                  <a:pt x="374487" y="0"/>
                </a:moveTo>
                <a:cubicBezTo>
                  <a:pt x="385881" y="0"/>
                  <a:pt x="398035" y="5309"/>
                  <a:pt x="406390" y="13652"/>
                </a:cubicBezTo>
                <a:lnTo>
                  <a:pt x="594013" y="200989"/>
                </a:lnTo>
                <a:cubicBezTo>
                  <a:pt x="611484" y="218434"/>
                  <a:pt x="612244" y="245738"/>
                  <a:pt x="596292" y="261665"/>
                </a:cubicBezTo>
                <a:lnTo>
                  <a:pt x="543879" y="313999"/>
                </a:lnTo>
                <a:cubicBezTo>
                  <a:pt x="537043" y="321583"/>
                  <a:pt x="526408" y="325375"/>
                  <a:pt x="515774" y="325375"/>
                </a:cubicBezTo>
                <a:cubicBezTo>
                  <a:pt x="503620" y="325375"/>
                  <a:pt x="492226" y="320825"/>
                  <a:pt x="483111" y="311723"/>
                </a:cubicBezTo>
                <a:lnTo>
                  <a:pt x="457284" y="285936"/>
                </a:lnTo>
                <a:lnTo>
                  <a:pt x="425380" y="317791"/>
                </a:lnTo>
                <a:lnTo>
                  <a:pt x="164075" y="578699"/>
                </a:lnTo>
                <a:cubicBezTo>
                  <a:pt x="145845" y="596901"/>
                  <a:pt x="122297" y="606761"/>
                  <a:pt x="96470" y="606761"/>
                </a:cubicBezTo>
                <a:cubicBezTo>
                  <a:pt x="70644" y="606761"/>
                  <a:pt x="46336" y="596901"/>
                  <a:pt x="28106" y="578699"/>
                </a:cubicBezTo>
                <a:cubicBezTo>
                  <a:pt x="9875" y="560496"/>
                  <a:pt x="0" y="536225"/>
                  <a:pt x="0" y="511196"/>
                </a:cubicBezTo>
                <a:cubicBezTo>
                  <a:pt x="0" y="485409"/>
                  <a:pt x="9875" y="461139"/>
                  <a:pt x="28106" y="442936"/>
                </a:cubicBezTo>
                <a:lnTo>
                  <a:pt x="321314" y="150173"/>
                </a:lnTo>
                <a:lnTo>
                  <a:pt x="295487" y="124386"/>
                </a:lnTo>
                <a:cubicBezTo>
                  <a:pt x="287891" y="116801"/>
                  <a:pt x="282574" y="106183"/>
                  <a:pt x="281815" y="94806"/>
                </a:cubicBezTo>
                <a:cubicBezTo>
                  <a:pt x="281055" y="83429"/>
                  <a:pt x="285613" y="72053"/>
                  <a:pt x="293209" y="63710"/>
                </a:cubicBezTo>
                <a:lnTo>
                  <a:pt x="345622" y="11377"/>
                </a:lnTo>
                <a:cubicBezTo>
                  <a:pt x="353218" y="3792"/>
                  <a:pt x="363093" y="0"/>
                  <a:pt x="374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 Light"/>
              <a:cs typeface="+mn-cs"/>
              <a:sym typeface="+mn-lt"/>
            </a:endParaRPr>
          </a:p>
        </p:txBody>
      </p:sp>
      <p:sp>
        <p:nvSpPr>
          <p:cNvPr id="25" name="laptop-computer_329739">
            <a:extLst>
              <a:ext uri="{FF2B5EF4-FFF2-40B4-BE49-F238E27FC236}">
                <a16:creationId xmlns:a16="http://schemas.microsoft.com/office/drawing/2014/main" id="{A78A1FA8-4F0F-4406-9AD3-2A891FE9A142}"/>
              </a:ext>
            </a:extLst>
          </p:cNvPr>
          <p:cNvSpPr>
            <a:spLocks noChangeAspect="1"/>
          </p:cNvSpPr>
          <p:nvPr/>
        </p:nvSpPr>
        <p:spPr bwMode="auto">
          <a:xfrm>
            <a:off x="10043919" y="1694492"/>
            <a:ext cx="609685" cy="608766"/>
          </a:xfrm>
          <a:custGeom>
            <a:avLst/>
            <a:gdLst>
              <a:gd name="T0" fmla="*/ 800 w 6133"/>
              <a:gd name="T1" fmla="*/ 5333 h 6133"/>
              <a:gd name="T2" fmla="*/ 800 w 6133"/>
              <a:gd name="T3" fmla="*/ 4550 h 6133"/>
              <a:gd name="T4" fmla="*/ 2883 w 6133"/>
              <a:gd name="T5" fmla="*/ 2466 h 6133"/>
              <a:gd name="T6" fmla="*/ 3649 w 6133"/>
              <a:gd name="T7" fmla="*/ 3232 h 6133"/>
              <a:gd name="T8" fmla="*/ 5732 w 6133"/>
              <a:gd name="T9" fmla="*/ 1149 h 6133"/>
              <a:gd name="T10" fmla="*/ 5732 w 6133"/>
              <a:gd name="T11" fmla="*/ 1666 h 6133"/>
              <a:gd name="T12" fmla="*/ 6132 w 6133"/>
              <a:gd name="T13" fmla="*/ 1666 h 6133"/>
              <a:gd name="T14" fmla="*/ 6132 w 6133"/>
              <a:gd name="T15" fmla="*/ 466 h 6133"/>
              <a:gd name="T16" fmla="*/ 4932 w 6133"/>
              <a:gd name="T17" fmla="*/ 467 h 6133"/>
              <a:gd name="T18" fmla="*/ 4933 w 6133"/>
              <a:gd name="T19" fmla="*/ 867 h 6133"/>
              <a:gd name="T20" fmla="*/ 5449 w 6133"/>
              <a:gd name="T21" fmla="*/ 866 h 6133"/>
              <a:gd name="T22" fmla="*/ 3649 w 6133"/>
              <a:gd name="T23" fmla="*/ 2666 h 6133"/>
              <a:gd name="T24" fmla="*/ 2883 w 6133"/>
              <a:gd name="T25" fmla="*/ 1901 h 6133"/>
              <a:gd name="T26" fmla="*/ 800 w 6133"/>
              <a:gd name="T27" fmla="*/ 3984 h 6133"/>
              <a:gd name="T28" fmla="*/ 800 w 6133"/>
              <a:gd name="T29" fmla="*/ 0 h 6133"/>
              <a:gd name="T30" fmla="*/ 0 w 6133"/>
              <a:gd name="T31" fmla="*/ 0 h 6133"/>
              <a:gd name="T32" fmla="*/ 0 w 6133"/>
              <a:gd name="T33" fmla="*/ 400 h 6133"/>
              <a:gd name="T34" fmla="*/ 400 w 6133"/>
              <a:gd name="T35" fmla="*/ 400 h 6133"/>
              <a:gd name="T36" fmla="*/ 400 w 6133"/>
              <a:gd name="T37" fmla="*/ 1067 h 6133"/>
              <a:gd name="T38" fmla="*/ 0 w 6133"/>
              <a:gd name="T39" fmla="*/ 1067 h 6133"/>
              <a:gd name="T40" fmla="*/ 0 w 6133"/>
              <a:gd name="T41" fmla="*/ 1467 h 6133"/>
              <a:gd name="T42" fmla="*/ 400 w 6133"/>
              <a:gd name="T43" fmla="*/ 1467 h 6133"/>
              <a:gd name="T44" fmla="*/ 400 w 6133"/>
              <a:gd name="T45" fmla="*/ 2133 h 6133"/>
              <a:gd name="T46" fmla="*/ 0 w 6133"/>
              <a:gd name="T47" fmla="*/ 2133 h 6133"/>
              <a:gd name="T48" fmla="*/ 0 w 6133"/>
              <a:gd name="T49" fmla="*/ 2533 h 6133"/>
              <a:gd name="T50" fmla="*/ 400 w 6133"/>
              <a:gd name="T51" fmla="*/ 2533 h 6133"/>
              <a:gd name="T52" fmla="*/ 400 w 6133"/>
              <a:gd name="T53" fmla="*/ 3200 h 6133"/>
              <a:gd name="T54" fmla="*/ 0 w 6133"/>
              <a:gd name="T55" fmla="*/ 3200 h 6133"/>
              <a:gd name="T56" fmla="*/ 0 w 6133"/>
              <a:gd name="T57" fmla="*/ 3600 h 6133"/>
              <a:gd name="T58" fmla="*/ 400 w 6133"/>
              <a:gd name="T59" fmla="*/ 3600 h 6133"/>
              <a:gd name="T60" fmla="*/ 400 w 6133"/>
              <a:gd name="T61" fmla="*/ 4267 h 6133"/>
              <a:gd name="T62" fmla="*/ 0 w 6133"/>
              <a:gd name="T63" fmla="*/ 4267 h 6133"/>
              <a:gd name="T64" fmla="*/ 0 w 6133"/>
              <a:gd name="T65" fmla="*/ 4667 h 6133"/>
              <a:gd name="T66" fmla="*/ 400 w 6133"/>
              <a:gd name="T67" fmla="*/ 4667 h 6133"/>
              <a:gd name="T68" fmla="*/ 400 w 6133"/>
              <a:gd name="T69" fmla="*/ 5333 h 6133"/>
              <a:gd name="T70" fmla="*/ 0 w 6133"/>
              <a:gd name="T71" fmla="*/ 5333 h 6133"/>
              <a:gd name="T72" fmla="*/ 0 w 6133"/>
              <a:gd name="T73" fmla="*/ 5733 h 6133"/>
              <a:gd name="T74" fmla="*/ 400 w 6133"/>
              <a:gd name="T75" fmla="*/ 5733 h 6133"/>
              <a:gd name="T76" fmla="*/ 400 w 6133"/>
              <a:gd name="T77" fmla="*/ 6133 h 6133"/>
              <a:gd name="T78" fmla="*/ 800 w 6133"/>
              <a:gd name="T79" fmla="*/ 6133 h 6133"/>
              <a:gd name="T80" fmla="*/ 800 w 6133"/>
              <a:gd name="T81" fmla="*/ 5733 h 6133"/>
              <a:gd name="T82" fmla="*/ 1467 w 6133"/>
              <a:gd name="T83" fmla="*/ 5733 h 6133"/>
              <a:gd name="T84" fmla="*/ 1467 w 6133"/>
              <a:gd name="T85" fmla="*/ 6133 h 6133"/>
              <a:gd name="T86" fmla="*/ 1867 w 6133"/>
              <a:gd name="T87" fmla="*/ 6133 h 6133"/>
              <a:gd name="T88" fmla="*/ 1867 w 6133"/>
              <a:gd name="T89" fmla="*/ 5733 h 6133"/>
              <a:gd name="T90" fmla="*/ 2533 w 6133"/>
              <a:gd name="T91" fmla="*/ 5733 h 6133"/>
              <a:gd name="T92" fmla="*/ 2533 w 6133"/>
              <a:gd name="T93" fmla="*/ 6133 h 6133"/>
              <a:gd name="T94" fmla="*/ 2933 w 6133"/>
              <a:gd name="T95" fmla="*/ 6133 h 6133"/>
              <a:gd name="T96" fmla="*/ 2933 w 6133"/>
              <a:gd name="T97" fmla="*/ 5733 h 6133"/>
              <a:gd name="T98" fmla="*/ 3600 w 6133"/>
              <a:gd name="T99" fmla="*/ 5733 h 6133"/>
              <a:gd name="T100" fmla="*/ 3600 w 6133"/>
              <a:gd name="T101" fmla="*/ 6133 h 6133"/>
              <a:gd name="T102" fmla="*/ 4000 w 6133"/>
              <a:gd name="T103" fmla="*/ 6133 h 6133"/>
              <a:gd name="T104" fmla="*/ 4000 w 6133"/>
              <a:gd name="T105" fmla="*/ 5733 h 6133"/>
              <a:gd name="T106" fmla="*/ 4667 w 6133"/>
              <a:gd name="T107" fmla="*/ 5733 h 6133"/>
              <a:gd name="T108" fmla="*/ 4667 w 6133"/>
              <a:gd name="T109" fmla="*/ 6133 h 6133"/>
              <a:gd name="T110" fmla="*/ 5067 w 6133"/>
              <a:gd name="T111" fmla="*/ 6133 h 6133"/>
              <a:gd name="T112" fmla="*/ 5067 w 6133"/>
              <a:gd name="T113" fmla="*/ 5733 h 6133"/>
              <a:gd name="T114" fmla="*/ 5733 w 6133"/>
              <a:gd name="T115" fmla="*/ 5733 h 6133"/>
              <a:gd name="T116" fmla="*/ 5733 w 6133"/>
              <a:gd name="T117" fmla="*/ 6133 h 6133"/>
              <a:gd name="T118" fmla="*/ 6133 w 6133"/>
              <a:gd name="T119" fmla="*/ 6133 h 6133"/>
              <a:gd name="T120" fmla="*/ 6133 w 6133"/>
              <a:gd name="T121" fmla="*/ 5333 h 6133"/>
              <a:gd name="T122" fmla="*/ 800 w 6133"/>
              <a:gd name="T123" fmla="*/ 5333 h 6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33" h="6133">
                <a:moveTo>
                  <a:pt x="800" y="5333"/>
                </a:moveTo>
                <a:lnTo>
                  <a:pt x="800" y="4550"/>
                </a:lnTo>
                <a:lnTo>
                  <a:pt x="2883" y="2466"/>
                </a:lnTo>
                <a:lnTo>
                  <a:pt x="3649" y="3232"/>
                </a:lnTo>
                <a:lnTo>
                  <a:pt x="5732" y="1149"/>
                </a:lnTo>
                <a:lnTo>
                  <a:pt x="5732" y="1666"/>
                </a:lnTo>
                <a:lnTo>
                  <a:pt x="6132" y="1666"/>
                </a:lnTo>
                <a:lnTo>
                  <a:pt x="6132" y="466"/>
                </a:lnTo>
                <a:lnTo>
                  <a:pt x="4932" y="467"/>
                </a:lnTo>
                <a:lnTo>
                  <a:pt x="4933" y="867"/>
                </a:lnTo>
                <a:lnTo>
                  <a:pt x="5449" y="866"/>
                </a:lnTo>
                <a:lnTo>
                  <a:pt x="3649" y="2666"/>
                </a:lnTo>
                <a:lnTo>
                  <a:pt x="2883" y="1901"/>
                </a:lnTo>
                <a:lnTo>
                  <a:pt x="800" y="3984"/>
                </a:lnTo>
                <a:lnTo>
                  <a:pt x="800" y="0"/>
                </a:lnTo>
                <a:lnTo>
                  <a:pt x="0" y="0"/>
                </a:lnTo>
                <a:lnTo>
                  <a:pt x="0" y="400"/>
                </a:lnTo>
                <a:lnTo>
                  <a:pt x="400" y="400"/>
                </a:lnTo>
                <a:lnTo>
                  <a:pt x="400" y="1067"/>
                </a:lnTo>
                <a:lnTo>
                  <a:pt x="0" y="1067"/>
                </a:lnTo>
                <a:lnTo>
                  <a:pt x="0" y="1467"/>
                </a:lnTo>
                <a:lnTo>
                  <a:pt x="400" y="1467"/>
                </a:lnTo>
                <a:lnTo>
                  <a:pt x="400" y="2133"/>
                </a:lnTo>
                <a:lnTo>
                  <a:pt x="0" y="2133"/>
                </a:lnTo>
                <a:lnTo>
                  <a:pt x="0" y="2533"/>
                </a:lnTo>
                <a:lnTo>
                  <a:pt x="400" y="2533"/>
                </a:lnTo>
                <a:lnTo>
                  <a:pt x="400" y="3200"/>
                </a:lnTo>
                <a:lnTo>
                  <a:pt x="0" y="3200"/>
                </a:lnTo>
                <a:lnTo>
                  <a:pt x="0" y="3600"/>
                </a:lnTo>
                <a:lnTo>
                  <a:pt x="400" y="3600"/>
                </a:lnTo>
                <a:lnTo>
                  <a:pt x="400" y="4267"/>
                </a:lnTo>
                <a:lnTo>
                  <a:pt x="0" y="4267"/>
                </a:lnTo>
                <a:lnTo>
                  <a:pt x="0" y="4667"/>
                </a:lnTo>
                <a:lnTo>
                  <a:pt x="400" y="4667"/>
                </a:lnTo>
                <a:lnTo>
                  <a:pt x="400" y="5333"/>
                </a:lnTo>
                <a:lnTo>
                  <a:pt x="0" y="5333"/>
                </a:lnTo>
                <a:lnTo>
                  <a:pt x="0" y="5733"/>
                </a:lnTo>
                <a:lnTo>
                  <a:pt x="400" y="5733"/>
                </a:lnTo>
                <a:lnTo>
                  <a:pt x="400" y="6133"/>
                </a:lnTo>
                <a:lnTo>
                  <a:pt x="800" y="6133"/>
                </a:lnTo>
                <a:lnTo>
                  <a:pt x="800" y="5733"/>
                </a:lnTo>
                <a:lnTo>
                  <a:pt x="1467" y="5733"/>
                </a:lnTo>
                <a:lnTo>
                  <a:pt x="1467" y="6133"/>
                </a:lnTo>
                <a:lnTo>
                  <a:pt x="1867" y="6133"/>
                </a:lnTo>
                <a:lnTo>
                  <a:pt x="1867" y="5733"/>
                </a:lnTo>
                <a:lnTo>
                  <a:pt x="2533" y="5733"/>
                </a:lnTo>
                <a:lnTo>
                  <a:pt x="2533" y="6133"/>
                </a:lnTo>
                <a:lnTo>
                  <a:pt x="2933" y="6133"/>
                </a:lnTo>
                <a:lnTo>
                  <a:pt x="2933" y="5733"/>
                </a:lnTo>
                <a:lnTo>
                  <a:pt x="3600" y="5733"/>
                </a:lnTo>
                <a:lnTo>
                  <a:pt x="3600" y="6133"/>
                </a:lnTo>
                <a:lnTo>
                  <a:pt x="4000" y="6133"/>
                </a:lnTo>
                <a:lnTo>
                  <a:pt x="4000" y="5733"/>
                </a:lnTo>
                <a:lnTo>
                  <a:pt x="4667" y="5733"/>
                </a:lnTo>
                <a:lnTo>
                  <a:pt x="4667" y="6133"/>
                </a:lnTo>
                <a:lnTo>
                  <a:pt x="5067" y="6133"/>
                </a:lnTo>
                <a:lnTo>
                  <a:pt x="5067" y="5733"/>
                </a:lnTo>
                <a:lnTo>
                  <a:pt x="5733" y="5733"/>
                </a:lnTo>
                <a:lnTo>
                  <a:pt x="5733" y="6133"/>
                </a:lnTo>
                <a:lnTo>
                  <a:pt x="6133" y="6133"/>
                </a:lnTo>
                <a:lnTo>
                  <a:pt x="6133" y="5333"/>
                </a:lnTo>
                <a:lnTo>
                  <a:pt x="800" y="53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 Light"/>
              <a:cs typeface="+mn-cs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95325" y="1216334"/>
            <a:ext cx="2295826" cy="4630761"/>
          </a:xfrm>
          <a:prstGeom prst="roundRect">
            <a:avLst>
              <a:gd name="adj" fmla="val 11782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530498" y="1216334"/>
            <a:ext cx="2295826" cy="4630761"/>
          </a:xfrm>
          <a:prstGeom prst="roundRect">
            <a:avLst>
              <a:gd name="adj" fmla="val 11782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365671" y="1216334"/>
            <a:ext cx="2295826" cy="4630761"/>
          </a:xfrm>
          <a:prstGeom prst="roundRect">
            <a:avLst>
              <a:gd name="adj" fmla="val 11782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192730" y="1216334"/>
            <a:ext cx="2295826" cy="4630761"/>
          </a:xfrm>
          <a:prstGeom prst="roundRect">
            <a:avLst>
              <a:gd name="adj" fmla="val 11782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26378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F8F241-5884-4324-89EB-7E7DD690368F}"/>
              </a:ext>
            </a:extLst>
          </p:cNvPr>
          <p:cNvGrpSpPr/>
          <p:nvPr/>
        </p:nvGrpSpPr>
        <p:grpSpPr>
          <a:xfrm>
            <a:off x="5271139" y="1028700"/>
            <a:ext cx="3114955" cy="1259572"/>
            <a:chOff x="5576876" y="540040"/>
            <a:chExt cx="3114955" cy="125957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EA7B62-6DE3-4A1F-98CB-5688CB126664}"/>
                </a:ext>
              </a:extLst>
            </p:cNvPr>
            <p:cNvSpPr txBox="1"/>
            <p:nvPr/>
          </p:nvSpPr>
          <p:spPr>
            <a:xfrm>
              <a:off x="5576876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996A2D-6F8F-4BDB-BF80-2CAAC8837696}"/>
                </a:ext>
              </a:extLst>
            </p:cNvPr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课题背景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C4962F-6E74-4D33-A990-EC2DE600EA63}"/>
                </a:ext>
              </a:extLst>
            </p:cNvPr>
            <p:cNvSpPr txBox="1"/>
            <p:nvPr/>
          </p:nvSpPr>
          <p:spPr>
            <a:xfrm>
              <a:off x="5576876" y="1461058"/>
              <a:ext cx="31149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Background of the project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BF7F901-DF5A-4293-9310-3AD065F94474}"/>
              </a:ext>
            </a:extLst>
          </p:cNvPr>
          <p:cNvGrpSpPr/>
          <p:nvPr/>
        </p:nvGrpSpPr>
        <p:grpSpPr>
          <a:xfrm>
            <a:off x="8398684" y="1028700"/>
            <a:ext cx="2230098" cy="1505793"/>
            <a:chOff x="8704421" y="540040"/>
            <a:chExt cx="2230098" cy="150579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CFA5364-3A41-4843-879E-64A20F8880BC}"/>
                </a:ext>
              </a:extLst>
            </p:cNvPr>
            <p:cNvSpPr txBox="1"/>
            <p:nvPr/>
          </p:nvSpPr>
          <p:spPr>
            <a:xfrm>
              <a:off x="8704421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A6CF73-DA4A-4F91-ADB9-614D5D71F726}"/>
                </a:ext>
              </a:extLst>
            </p:cNvPr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小组分工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82351F-1B65-48DD-9108-E84F967FFB4E}"/>
                </a:ext>
              </a:extLst>
            </p:cNvPr>
            <p:cNvSpPr txBox="1"/>
            <p:nvPr/>
          </p:nvSpPr>
          <p:spPr>
            <a:xfrm>
              <a:off x="8704421" y="1461058"/>
              <a:ext cx="22300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Members of group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DFE6BA-3D47-4F07-9A95-637A58BE9F57}"/>
              </a:ext>
            </a:extLst>
          </p:cNvPr>
          <p:cNvGrpSpPr/>
          <p:nvPr/>
        </p:nvGrpSpPr>
        <p:grpSpPr>
          <a:xfrm>
            <a:off x="5271139" y="2719407"/>
            <a:ext cx="2553904" cy="1229030"/>
            <a:chOff x="5576876" y="2230747"/>
            <a:chExt cx="2553904" cy="122903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2FB66B-F71F-467D-8748-17184692B485}"/>
                </a:ext>
              </a:extLst>
            </p:cNvPr>
            <p:cNvSpPr txBox="1"/>
            <p:nvPr/>
          </p:nvSpPr>
          <p:spPr>
            <a:xfrm>
              <a:off x="5576876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270E33-DDE9-4852-A0E5-284E9F13F239}"/>
                </a:ext>
              </a:extLst>
            </p:cNvPr>
            <p:cNvSpPr txBox="1"/>
            <p:nvPr/>
          </p:nvSpPr>
          <p:spPr>
            <a:xfrm>
              <a:off x="5576876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项目管理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B561C36-7754-4C53-BB0B-5109A0378F6F}"/>
                </a:ext>
              </a:extLst>
            </p:cNvPr>
            <p:cNvSpPr txBox="1"/>
            <p:nvPr/>
          </p:nvSpPr>
          <p:spPr>
            <a:xfrm>
              <a:off x="5576876" y="3121223"/>
              <a:ext cx="25539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Project management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985D56C-BA9C-4F8A-8189-6443C7F98C92}"/>
              </a:ext>
            </a:extLst>
          </p:cNvPr>
          <p:cNvGrpSpPr/>
          <p:nvPr/>
        </p:nvGrpSpPr>
        <p:grpSpPr>
          <a:xfrm>
            <a:off x="8398684" y="2719407"/>
            <a:ext cx="2627642" cy="1229030"/>
            <a:chOff x="8704421" y="2230747"/>
            <a:chExt cx="2627642" cy="122903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8A655AE-AE37-4E3A-B732-D8D9F3C56C85}"/>
                </a:ext>
              </a:extLst>
            </p:cNvPr>
            <p:cNvSpPr txBox="1"/>
            <p:nvPr/>
          </p:nvSpPr>
          <p:spPr>
            <a:xfrm>
              <a:off x="8704421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3DC2D5-346C-4F45-BFE7-9A51CF890A14}"/>
                </a:ext>
              </a:extLst>
            </p:cNvPr>
            <p:cNvSpPr txBox="1"/>
            <p:nvPr/>
          </p:nvSpPr>
          <p:spPr>
            <a:xfrm>
              <a:off x="8704421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需求分析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79D15BD-0703-466F-A5B1-443852795E2B}"/>
                </a:ext>
              </a:extLst>
            </p:cNvPr>
            <p:cNvSpPr txBox="1"/>
            <p:nvPr/>
          </p:nvSpPr>
          <p:spPr>
            <a:xfrm>
              <a:off x="8704421" y="3121223"/>
              <a:ext cx="26276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Requirements analysis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D1B27E5-D377-47E9-A59B-0D2AB876D87A}"/>
              </a:ext>
            </a:extLst>
          </p:cNvPr>
          <p:cNvGrpSpPr/>
          <p:nvPr/>
        </p:nvGrpSpPr>
        <p:grpSpPr>
          <a:xfrm>
            <a:off x="5271139" y="4366570"/>
            <a:ext cx="1774845" cy="1242032"/>
            <a:chOff x="5576876" y="3877910"/>
            <a:chExt cx="1774845" cy="124203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4D09A40-F534-4BFE-9684-433DE001B6FC}"/>
                </a:ext>
              </a:extLst>
            </p:cNvPr>
            <p:cNvSpPr txBox="1"/>
            <p:nvPr/>
          </p:nvSpPr>
          <p:spPr>
            <a:xfrm>
              <a:off x="5576876" y="387791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6F88C9D-4FCB-4CCD-8515-7A3A500E6840}"/>
                </a:ext>
              </a:extLst>
            </p:cNvPr>
            <p:cNvSpPr txBox="1"/>
            <p:nvPr/>
          </p:nvSpPr>
          <p:spPr>
            <a:xfrm>
              <a:off x="5576876" y="429769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工作进度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5BBEA2-328D-4661-B08C-2E7D5E4DE5CB}"/>
                </a:ext>
              </a:extLst>
            </p:cNvPr>
            <p:cNvSpPr txBox="1"/>
            <p:nvPr/>
          </p:nvSpPr>
          <p:spPr>
            <a:xfrm>
              <a:off x="5576876" y="4781388"/>
              <a:ext cx="1734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Work progress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0467218" y="5849866"/>
            <a:ext cx="1052654" cy="108000"/>
            <a:chOff x="10467218" y="6126091"/>
            <a:chExt cx="1052654" cy="108000"/>
          </a:xfrm>
          <a:solidFill>
            <a:schemeClr val="accent1"/>
          </a:solidFill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5CDE1A13-92C8-4873-8597-04BE5D7CFE3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D4CB947-938F-471D-87BD-F95D26CB5809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292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非功能需求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5A28149-833C-4CD8-9118-FFC5E1CBB44C}"/>
              </a:ext>
            </a:extLst>
          </p:cNvPr>
          <p:cNvSpPr/>
          <p:nvPr/>
        </p:nvSpPr>
        <p:spPr>
          <a:xfrm rot="16200000">
            <a:off x="163459" y="2990801"/>
            <a:ext cx="3231242" cy="191804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C228E61-D85D-4884-AB0D-035DC16A54BC}"/>
              </a:ext>
            </a:extLst>
          </p:cNvPr>
          <p:cNvSpPr/>
          <p:nvPr/>
        </p:nvSpPr>
        <p:spPr>
          <a:xfrm rot="16200000">
            <a:off x="8821999" y="2990799"/>
            <a:ext cx="3231245" cy="191804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18F169-824B-4E2B-B41B-7632F77ADDC8}"/>
              </a:ext>
            </a:extLst>
          </p:cNvPr>
          <p:cNvSpPr/>
          <p:nvPr/>
        </p:nvSpPr>
        <p:spPr>
          <a:xfrm rot="16200000">
            <a:off x="2010015" y="2655887"/>
            <a:ext cx="3594104" cy="222501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AEBB320-13FE-4252-8379-BD76930E6178}"/>
              </a:ext>
            </a:extLst>
          </p:cNvPr>
          <p:cNvSpPr/>
          <p:nvPr/>
        </p:nvSpPr>
        <p:spPr>
          <a:xfrm rot="16200000">
            <a:off x="6592207" y="2655888"/>
            <a:ext cx="3594102" cy="222501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B84E3E0-CFC5-4214-8BF6-83ECFB1F7CDE}"/>
              </a:ext>
            </a:extLst>
          </p:cNvPr>
          <p:cNvSpPr/>
          <p:nvPr/>
        </p:nvSpPr>
        <p:spPr>
          <a:xfrm rot="16200000">
            <a:off x="4100845" y="2333643"/>
            <a:ext cx="4000502" cy="2463101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F64EDA-2857-49B0-A693-31B8BBD2327E}"/>
              </a:ext>
            </a:extLst>
          </p:cNvPr>
          <p:cNvSpPr txBox="1"/>
          <p:nvPr/>
        </p:nvSpPr>
        <p:spPr>
          <a:xfrm>
            <a:off x="5171496" y="2703126"/>
            <a:ext cx="1941986" cy="22094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1600" b="1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初始数据质量标准</a:t>
            </a:r>
            <a:endParaRPr lang="en-US" altLang="zh-CN" sz="1600" b="1" spc="3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 algn="just">
              <a:lnSpc>
                <a:spcPct val="130000"/>
              </a:lnSpc>
            </a:pP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lvl="0" algn="just">
              <a:lnSpc>
                <a:spcPct val="130000"/>
              </a:lnSpc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由于数据会直接导致模型的好坏，因此初始数据噪声值应尽量小，数据量尽可能大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F8B9AE3-E33F-4938-B7A4-CD9F6FA64CB7}"/>
              </a:ext>
            </a:extLst>
          </p:cNvPr>
          <p:cNvSpPr txBox="1"/>
          <p:nvPr/>
        </p:nvSpPr>
        <p:spPr>
          <a:xfrm>
            <a:off x="7649411" y="3307828"/>
            <a:ext cx="1479691" cy="1889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</a:t>
            </a: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可维护性</a:t>
            </a:r>
            <a:endParaRPr kumimoji="0" lang="en-US" altLang="zh-CN" sz="1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lvl="0" algn="just">
              <a:lnSpc>
                <a:spcPct val="130000"/>
              </a:lnSpc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模型参数丢失以及数据库信息损失能及时回补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76A097-03B1-4189-8C0C-9C7C0C83015B}"/>
              </a:ext>
            </a:extLst>
          </p:cNvPr>
          <p:cNvSpPr txBox="1"/>
          <p:nvPr/>
        </p:nvSpPr>
        <p:spPr>
          <a:xfrm>
            <a:off x="1017462" y="3670681"/>
            <a:ext cx="1479691" cy="1569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</a:t>
            </a: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可移植性</a:t>
            </a:r>
            <a:endParaRPr kumimoji="0" lang="en-US" altLang="zh-CN" sz="1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lvl="0" algn="just">
              <a:lnSpc>
                <a:spcPct val="130000"/>
              </a:lnSpc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从本地</a:t>
            </a:r>
            <a:r>
              <a:rPr lang="en-US" altLang="zh-CN" sz="1600" spc="3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linux</a:t>
            </a: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能移植到华为云服务上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1E64FF1-84DE-487C-8ECD-F036241E4376}"/>
              </a:ext>
            </a:extLst>
          </p:cNvPr>
          <p:cNvSpPr txBox="1"/>
          <p:nvPr/>
        </p:nvSpPr>
        <p:spPr>
          <a:xfrm>
            <a:off x="9697775" y="3670681"/>
            <a:ext cx="1479691" cy="1249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</a:t>
            </a: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可拓展性</a:t>
            </a:r>
            <a:endParaRPr kumimoji="0" lang="en-US" altLang="zh-CN" sz="1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lvl="0" algn="just">
              <a:lnSpc>
                <a:spcPct val="130000"/>
              </a:lnSpc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之后可进行模型调整等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0" name="atom_1734">
            <a:extLst>
              <a:ext uri="{FF2B5EF4-FFF2-40B4-BE49-F238E27FC236}">
                <a16:creationId xmlns:a16="http://schemas.microsoft.com/office/drawing/2014/main" id="{82D4523E-4FF0-4A59-9D29-95A2900C8D05}"/>
              </a:ext>
            </a:extLst>
          </p:cNvPr>
          <p:cNvSpPr>
            <a:spLocks noChangeAspect="1"/>
          </p:cNvSpPr>
          <p:nvPr/>
        </p:nvSpPr>
        <p:spPr bwMode="auto">
          <a:xfrm>
            <a:off x="3477210" y="2334199"/>
            <a:ext cx="609685" cy="608450"/>
          </a:xfrm>
          <a:custGeom>
            <a:avLst/>
            <a:gdLst>
              <a:gd name="connsiteX0" fmla="*/ 224149 w 510715"/>
              <a:gd name="connsiteY0" fmla="*/ 365536 h 509681"/>
              <a:gd name="connsiteX1" fmla="*/ 256434 w 510715"/>
              <a:gd name="connsiteY1" fmla="*/ 365536 h 509681"/>
              <a:gd name="connsiteX2" fmla="*/ 286566 w 510715"/>
              <a:gd name="connsiteY2" fmla="*/ 365536 h 509681"/>
              <a:gd name="connsiteX3" fmla="*/ 256434 w 510715"/>
              <a:gd name="connsiteY3" fmla="*/ 391399 h 509681"/>
              <a:gd name="connsiteX4" fmla="*/ 224149 w 510715"/>
              <a:gd name="connsiteY4" fmla="*/ 365536 h 509681"/>
              <a:gd name="connsiteX5" fmla="*/ 389934 w 510715"/>
              <a:gd name="connsiteY5" fmla="*/ 342086 h 509681"/>
              <a:gd name="connsiteX6" fmla="*/ 366226 w 510715"/>
              <a:gd name="connsiteY6" fmla="*/ 419437 h 509681"/>
              <a:gd name="connsiteX7" fmla="*/ 336052 w 510715"/>
              <a:gd name="connsiteY7" fmla="*/ 425883 h 509681"/>
              <a:gd name="connsiteX8" fmla="*/ 271393 w 510715"/>
              <a:gd name="connsiteY8" fmla="*/ 402248 h 509681"/>
              <a:gd name="connsiteX9" fmla="*/ 312343 w 510715"/>
              <a:gd name="connsiteY9" fmla="*/ 361424 h 509681"/>
              <a:gd name="connsiteX10" fmla="*/ 389934 w 510715"/>
              <a:gd name="connsiteY10" fmla="*/ 342086 h 509681"/>
              <a:gd name="connsiteX11" fmla="*/ 120776 w 510715"/>
              <a:gd name="connsiteY11" fmla="*/ 342086 h 509681"/>
              <a:gd name="connsiteX12" fmla="*/ 198145 w 510715"/>
              <a:gd name="connsiteY12" fmla="*/ 361424 h 509681"/>
              <a:gd name="connsiteX13" fmla="*/ 238978 w 510715"/>
              <a:gd name="connsiteY13" fmla="*/ 402248 h 509681"/>
              <a:gd name="connsiteX14" fmla="*/ 174504 w 510715"/>
              <a:gd name="connsiteY14" fmla="*/ 425883 h 509681"/>
              <a:gd name="connsiteX15" fmla="*/ 144417 w 510715"/>
              <a:gd name="connsiteY15" fmla="*/ 419437 h 509681"/>
              <a:gd name="connsiteX16" fmla="*/ 120776 w 510715"/>
              <a:gd name="connsiteY16" fmla="*/ 342086 h 509681"/>
              <a:gd name="connsiteX17" fmla="*/ 372626 w 510715"/>
              <a:gd name="connsiteY17" fmla="*/ 275186 h 509681"/>
              <a:gd name="connsiteX18" fmla="*/ 385537 w 510715"/>
              <a:gd name="connsiteY18" fmla="*/ 324625 h 509681"/>
              <a:gd name="connsiteX19" fmla="*/ 331741 w 510715"/>
              <a:gd name="connsiteY19" fmla="*/ 339672 h 509681"/>
              <a:gd name="connsiteX20" fmla="*/ 348956 w 510715"/>
              <a:gd name="connsiteY20" fmla="*/ 316027 h 509681"/>
              <a:gd name="connsiteX21" fmla="*/ 372626 w 510715"/>
              <a:gd name="connsiteY21" fmla="*/ 275186 h 509681"/>
              <a:gd name="connsiteX22" fmla="*/ 137828 w 510715"/>
              <a:gd name="connsiteY22" fmla="*/ 275186 h 509681"/>
              <a:gd name="connsiteX23" fmla="*/ 161650 w 510715"/>
              <a:gd name="connsiteY23" fmla="*/ 316027 h 509681"/>
              <a:gd name="connsiteX24" fmla="*/ 178975 w 510715"/>
              <a:gd name="connsiteY24" fmla="*/ 339672 h 509681"/>
              <a:gd name="connsiteX25" fmla="*/ 124834 w 510715"/>
              <a:gd name="connsiteY25" fmla="*/ 324625 h 509681"/>
              <a:gd name="connsiteX26" fmla="*/ 137828 w 510715"/>
              <a:gd name="connsiteY26" fmla="*/ 275186 h 509681"/>
              <a:gd name="connsiteX27" fmla="*/ 256435 w 510715"/>
              <a:gd name="connsiteY27" fmla="*/ 221594 h 509681"/>
              <a:gd name="connsiteX28" fmla="*/ 224118 w 510715"/>
              <a:gd name="connsiteY28" fmla="*/ 253806 h 509681"/>
              <a:gd name="connsiteX29" fmla="*/ 256435 w 510715"/>
              <a:gd name="connsiteY29" fmla="*/ 286017 h 509681"/>
              <a:gd name="connsiteX30" fmla="*/ 286597 w 510715"/>
              <a:gd name="connsiteY30" fmla="*/ 253806 h 509681"/>
              <a:gd name="connsiteX31" fmla="*/ 256435 w 510715"/>
              <a:gd name="connsiteY31" fmla="*/ 221594 h 509681"/>
              <a:gd name="connsiteX32" fmla="*/ 402841 w 510715"/>
              <a:gd name="connsiteY32" fmla="*/ 191389 h 509681"/>
              <a:gd name="connsiteX33" fmla="*/ 454505 w 510715"/>
              <a:gd name="connsiteY33" fmla="*/ 253806 h 509681"/>
              <a:gd name="connsiteX34" fmla="*/ 402841 w 510715"/>
              <a:gd name="connsiteY34" fmla="*/ 316223 h 509681"/>
              <a:gd name="connsiteX35" fmla="*/ 383467 w 510715"/>
              <a:gd name="connsiteY35" fmla="*/ 253806 h 509681"/>
              <a:gd name="connsiteX36" fmla="*/ 402841 w 510715"/>
              <a:gd name="connsiteY36" fmla="*/ 191389 h 509681"/>
              <a:gd name="connsiteX37" fmla="*/ 107780 w 510715"/>
              <a:gd name="connsiteY37" fmla="*/ 191389 h 509681"/>
              <a:gd name="connsiteX38" fmla="*/ 127248 w 510715"/>
              <a:gd name="connsiteY38" fmla="*/ 253806 h 509681"/>
              <a:gd name="connsiteX39" fmla="*/ 107780 w 510715"/>
              <a:gd name="connsiteY39" fmla="*/ 316223 h 509681"/>
              <a:gd name="connsiteX40" fmla="*/ 55865 w 510715"/>
              <a:gd name="connsiteY40" fmla="*/ 253806 h 509681"/>
              <a:gd name="connsiteX41" fmla="*/ 107780 w 510715"/>
              <a:gd name="connsiteY41" fmla="*/ 191389 h 509681"/>
              <a:gd name="connsiteX42" fmla="*/ 331741 w 510715"/>
              <a:gd name="connsiteY42" fmla="*/ 165526 h 509681"/>
              <a:gd name="connsiteX43" fmla="*/ 387951 w 510715"/>
              <a:gd name="connsiteY43" fmla="*/ 182791 h 509681"/>
              <a:gd name="connsiteX44" fmla="*/ 372818 w 510715"/>
              <a:gd name="connsiteY44" fmla="*/ 232426 h 509681"/>
              <a:gd name="connsiteX45" fmla="*/ 349036 w 510715"/>
              <a:gd name="connsiteY45" fmla="*/ 191423 h 509681"/>
              <a:gd name="connsiteX46" fmla="*/ 331741 w 510715"/>
              <a:gd name="connsiteY46" fmla="*/ 165526 h 509681"/>
              <a:gd name="connsiteX47" fmla="*/ 178975 w 510715"/>
              <a:gd name="connsiteY47" fmla="*/ 165526 h 509681"/>
              <a:gd name="connsiteX48" fmla="*/ 161680 w 510715"/>
              <a:gd name="connsiteY48" fmla="*/ 191423 h 509681"/>
              <a:gd name="connsiteX49" fmla="*/ 137899 w 510715"/>
              <a:gd name="connsiteY49" fmla="*/ 232426 h 509681"/>
              <a:gd name="connsiteX50" fmla="*/ 122765 w 510715"/>
              <a:gd name="connsiteY50" fmla="*/ 182791 h 509681"/>
              <a:gd name="connsiteX51" fmla="*/ 178975 w 510715"/>
              <a:gd name="connsiteY51" fmla="*/ 165526 h 509681"/>
              <a:gd name="connsiteX52" fmla="*/ 256435 w 510715"/>
              <a:gd name="connsiteY52" fmla="*/ 159318 h 509681"/>
              <a:gd name="connsiteX53" fmla="*/ 303832 w 510715"/>
              <a:gd name="connsiteY53" fmla="*/ 161465 h 509681"/>
              <a:gd name="connsiteX54" fmla="*/ 333994 w 510715"/>
              <a:gd name="connsiteY54" fmla="*/ 200119 h 509681"/>
              <a:gd name="connsiteX55" fmla="*/ 364156 w 510715"/>
              <a:gd name="connsiteY55" fmla="*/ 253806 h 509681"/>
              <a:gd name="connsiteX56" fmla="*/ 333994 w 510715"/>
              <a:gd name="connsiteY56" fmla="*/ 305344 h 509681"/>
              <a:gd name="connsiteX57" fmla="*/ 303832 w 510715"/>
              <a:gd name="connsiteY57" fmla="*/ 343998 h 509681"/>
              <a:gd name="connsiteX58" fmla="*/ 256435 w 510715"/>
              <a:gd name="connsiteY58" fmla="*/ 348293 h 509681"/>
              <a:gd name="connsiteX59" fmla="*/ 206883 w 510715"/>
              <a:gd name="connsiteY59" fmla="*/ 343998 h 509681"/>
              <a:gd name="connsiteX60" fmla="*/ 176721 w 510715"/>
              <a:gd name="connsiteY60" fmla="*/ 305344 h 509681"/>
              <a:gd name="connsiteX61" fmla="*/ 146559 w 510715"/>
              <a:gd name="connsiteY61" fmla="*/ 253806 h 509681"/>
              <a:gd name="connsiteX62" fmla="*/ 176721 w 510715"/>
              <a:gd name="connsiteY62" fmla="*/ 200119 h 509681"/>
              <a:gd name="connsiteX63" fmla="*/ 206883 w 510715"/>
              <a:gd name="connsiteY63" fmla="*/ 161465 h 509681"/>
              <a:gd name="connsiteX64" fmla="*/ 256435 w 510715"/>
              <a:gd name="connsiteY64" fmla="*/ 159318 h 509681"/>
              <a:gd name="connsiteX65" fmla="*/ 256434 w 510715"/>
              <a:gd name="connsiteY65" fmla="*/ 114144 h 509681"/>
              <a:gd name="connsiteX66" fmla="*/ 286566 w 510715"/>
              <a:gd name="connsiteY66" fmla="*/ 142076 h 509681"/>
              <a:gd name="connsiteX67" fmla="*/ 256434 w 510715"/>
              <a:gd name="connsiteY67" fmla="*/ 142076 h 509681"/>
              <a:gd name="connsiteX68" fmla="*/ 224149 w 510715"/>
              <a:gd name="connsiteY68" fmla="*/ 142076 h 509681"/>
              <a:gd name="connsiteX69" fmla="*/ 256434 w 510715"/>
              <a:gd name="connsiteY69" fmla="*/ 114144 h 509681"/>
              <a:gd name="connsiteX70" fmla="*/ 336052 w 510715"/>
              <a:gd name="connsiteY70" fmla="*/ 79659 h 509681"/>
              <a:gd name="connsiteX71" fmla="*/ 366226 w 510715"/>
              <a:gd name="connsiteY71" fmla="*/ 88246 h 509681"/>
              <a:gd name="connsiteX72" fmla="*/ 389934 w 510715"/>
              <a:gd name="connsiteY72" fmla="*/ 165525 h 509681"/>
              <a:gd name="connsiteX73" fmla="*/ 312343 w 510715"/>
              <a:gd name="connsiteY73" fmla="*/ 144058 h 509681"/>
              <a:gd name="connsiteX74" fmla="*/ 271393 w 510715"/>
              <a:gd name="connsiteY74" fmla="*/ 105419 h 509681"/>
              <a:gd name="connsiteX75" fmla="*/ 336052 w 510715"/>
              <a:gd name="connsiteY75" fmla="*/ 79659 h 509681"/>
              <a:gd name="connsiteX76" fmla="*/ 174504 w 510715"/>
              <a:gd name="connsiteY76" fmla="*/ 79659 h 509681"/>
              <a:gd name="connsiteX77" fmla="*/ 238978 w 510715"/>
              <a:gd name="connsiteY77" fmla="*/ 105419 h 509681"/>
              <a:gd name="connsiteX78" fmla="*/ 198145 w 510715"/>
              <a:gd name="connsiteY78" fmla="*/ 144058 h 509681"/>
              <a:gd name="connsiteX79" fmla="*/ 120776 w 510715"/>
              <a:gd name="connsiteY79" fmla="*/ 165525 h 509681"/>
              <a:gd name="connsiteX80" fmla="*/ 144417 w 510715"/>
              <a:gd name="connsiteY80" fmla="*/ 88246 h 509681"/>
              <a:gd name="connsiteX81" fmla="*/ 174504 w 510715"/>
              <a:gd name="connsiteY81" fmla="*/ 79659 h 509681"/>
              <a:gd name="connsiteX82" fmla="*/ 174548 w 510715"/>
              <a:gd name="connsiteY82" fmla="*/ 62366 h 509681"/>
              <a:gd name="connsiteX83" fmla="*/ 135760 w 510715"/>
              <a:gd name="connsiteY83" fmla="*/ 73119 h 509681"/>
              <a:gd name="connsiteX84" fmla="*/ 103436 w 510715"/>
              <a:gd name="connsiteY84" fmla="*/ 172044 h 509681"/>
              <a:gd name="connsiteX85" fmla="*/ 38789 w 510715"/>
              <a:gd name="connsiteY85" fmla="*/ 253765 h 509681"/>
              <a:gd name="connsiteX86" fmla="*/ 103436 w 510715"/>
              <a:gd name="connsiteY86" fmla="*/ 335486 h 509681"/>
              <a:gd name="connsiteX87" fmla="*/ 135760 w 510715"/>
              <a:gd name="connsiteY87" fmla="*/ 434412 h 509681"/>
              <a:gd name="connsiteX88" fmla="*/ 174548 w 510715"/>
              <a:gd name="connsiteY88" fmla="*/ 445164 h 509681"/>
              <a:gd name="connsiteX89" fmla="*/ 256435 w 510715"/>
              <a:gd name="connsiteY89" fmla="*/ 412906 h 509681"/>
              <a:gd name="connsiteX90" fmla="*/ 336167 w 510715"/>
              <a:gd name="connsiteY90" fmla="*/ 445164 h 509681"/>
              <a:gd name="connsiteX91" fmla="*/ 374955 w 510715"/>
              <a:gd name="connsiteY91" fmla="*/ 434412 h 509681"/>
              <a:gd name="connsiteX92" fmla="*/ 407279 w 510715"/>
              <a:gd name="connsiteY92" fmla="*/ 335486 h 509681"/>
              <a:gd name="connsiteX93" fmla="*/ 471927 w 510715"/>
              <a:gd name="connsiteY93" fmla="*/ 253765 h 509681"/>
              <a:gd name="connsiteX94" fmla="*/ 407279 w 510715"/>
              <a:gd name="connsiteY94" fmla="*/ 172044 h 509681"/>
              <a:gd name="connsiteX95" fmla="*/ 374955 w 510715"/>
              <a:gd name="connsiteY95" fmla="*/ 73119 h 509681"/>
              <a:gd name="connsiteX96" fmla="*/ 336167 w 510715"/>
              <a:gd name="connsiteY96" fmla="*/ 62366 h 509681"/>
              <a:gd name="connsiteX97" fmla="*/ 256435 w 510715"/>
              <a:gd name="connsiteY97" fmla="*/ 92474 h 509681"/>
              <a:gd name="connsiteX98" fmla="*/ 174548 w 510715"/>
              <a:gd name="connsiteY98" fmla="*/ 62366 h 509681"/>
              <a:gd name="connsiteX99" fmla="*/ 256435 w 510715"/>
              <a:gd name="connsiteY99" fmla="*/ 0 h 509681"/>
              <a:gd name="connsiteX100" fmla="*/ 510715 w 510715"/>
              <a:gd name="connsiteY100" fmla="*/ 255916 h 509681"/>
              <a:gd name="connsiteX101" fmla="*/ 256435 w 510715"/>
              <a:gd name="connsiteY101" fmla="*/ 509681 h 509681"/>
              <a:gd name="connsiteX102" fmla="*/ 0 w 510715"/>
              <a:gd name="connsiteY102" fmla="*/ 255916 h 509681"/>
              <a:gd name="connsiteX103" fmla="*/ 256435 w 510715"/>
              <a:gd name="connsiteY103" fmla="*/ 0 h 50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10715" h="509681">
                <a:moveTo>
                  <a:pt x="224149" y="365536"/>
                </a:moveTo>
                <a:cubicBezTo>
                  <a:pt x="234911" y="365536"/>
                  <a:pt x="245672" y="365536"/>
                  <a:pt x="256434" y="365536"/>
                </a:cubicBezTo>
                <a:cubicBezTo>
                  <a:pt x="265043" y="365536"/>
                  <a:pt x="275804" y="365536"/>
                  <a:pt x="286566" y="365536"/>
                </a:cubicBezTo>
                <a:cubicBezTo>
                  <a:pt x="275804" y="374157"/>
                  <a:pt x="265043" y="382778"/>
                  <a:pt x="256434" y="391399"/>
                </a:cubicBezTo>
                <a:cubicBezTo>
                  <a:pt x="245672" y="382778"/>
                  <a:pt x="234911" y="374157"/>
                  <a:pt x="224149" y="365536"/>
                </a:cubicBezTo>
                <a:close/>
                <a:moveTo>
                  <a:pt x="389934" y="342086"/>
                </a:moveTo>
                <a:cubicBezTo>
                  <a:pt x="392089" y="378613"/>
                  <a:pt x="385623" y="406545"/>
                  <a:pt x="366226" y="419437"/>
                </a:cubicBezTo>
                <a:cubicBezTo>
                  <a:pt x="357604" y="423734"/>
                  <a:pt x="348983" y="425883"/>
                  <a:pt x="336052" y="425883"/>
                </a:cubicBezTo>
                <a:cubicBezTo>
                  <a:pt x="316654" y="425883"/>
                  <a:pt x="295101" y="417288"/>
                  <a:pt x="271393" y="402248"/>
                </a:cubicBezTo>
                <a:cubicBezTo>
                  <a:pt x="284325" y="391505"/>
                  <a:pt x="299412" y="376464"/>
                  <a:pt x="312343" y="361424"/>
                </a:cubicBezTo>
                <a:cubicBezTo>
                  <a:pt x="342517" y="357126"/>
                  <a:pt x="366226" y="350681"/>
                  <a:pt x="389934" y="342086"/>
                </a:cubicBezTo>
                <a:close/>
                <a:moveTo>
                  <a:pt x="120776" y="342086"/>
                </a:moveTo>
                <a:cubicBezTo>
                  <a:pt x="144417" y="350681"/>
                  <a:pt x="168057" y="357126"/>
                  <a:pt x="198145" y="361424"/>
                </a:cubicBezTo>
                <a:cubicBezTo>
                  <a:pt x="211039" y="376464"/>
                  <a:pt x="226083" y="391505"/>
                  <a:pt x="238978" y="402248"/>
                </a:cubicBezTo>
                <a:cubicBezTo>
                  <a:pt x="215338" y="417288"/>
                  <a:pt x="193846" y="425883"/>
                  <a:pt x="174504" y="425883"/>
                </a:cubicBezTo>
                <a:cubicBezTo>
                  <a:pt x="161610" y="425883"/>
                  <a:pt x="153013" y="423734"/>
                  <a:pt x="144417" y="419437"/>
                </a:cubicBezTo>
                <a:cubicBezTo>
                  <a:pt x="125074" y="406545"/>
                  <a:pt x="118627" y="378613"/>
                  <a:pt x="120776" y="342086"/>
                </a:cubicBezTo>
                <a:close/>
                <a:moveTo>
                  <a:pt x="372626" y="275186"/>
                </a:moveTo>
                <a:cubicBezTo>
                  <a:pt x="379081" y="292382"/>
                  <a:pt x="383385" y="307429"/>
                  <a:pt x="385537" y="324625"/>
                </a:cubicBezTo>
                <a:cubicBezTo>
                  <a:pt x="370474" y="331074"/>
                  <a:pt x="351108" y="337522"/>
                  <a:pt x="331741" y="339672"/>
                </a:cubicBezTo>
                <a:cubicBezTo>
                  <a:pt x="338197" y="333223"/>
                  <a:pt x="342500" y="324625"/>
                  <a:pt x="348956" y="316027"/>
                </a:cubicBezTo>
                <a:cubicBezTo>
                  <a:pt x="357563" y="303130"/>
                  <a:pt x="366170" y="288083"/>
                  <a:pt x="372626" y="275186"/>
                </a:cubicBezTo>
                <a:close/>
                <a:moveTo>
                  <a:pt x="137828" y="275186"/>
                </a:moveTo>
                <a:cubicBezTo>
                  <a:pt x="144325" y="288083"/>
                  <a:pt x="152987" y="303130"/>
                  <a:pt x="161650" y="316027"/>
                </a:cubicBezTo>
                <a:cubicBezTo>
                  <a:pt x="168147" y="324625"/>
                  <a:pt x="172478" y="333223"/>
                  <a:pt x="178975" y="339672"/>
                </a:cubicBezTo>
                <a:cubicBezTo>
                  <a:pt x="159484" y="337522"/>
                  <a:pt x="139994" y="331074"/>
                  <a:pt x="124834" y="324625"/>
                </a:cubicBezTo>
                <a:cubicBezTo>
                  <a:pt x="127000" y="307429"/>
                  <a:pt x="131331" y="292382"/>
                  <a:pt x="137828" y="275186"/>
                </a:cubicBezTo>
                <a:close/>
                <a:moveTo>
                  <a:pt x="256435" y="221594"/>
                </a:moveTo>
                <a:cubicBezTo>
                  <a:pt x="237045" y="221594"/>
                  <a:pt x="224118" y="236626"/>
                  <a:pt x="224118" y="253806"/>
                </a:cubicBezTo>
                <a:cubicBezTo>
                  <a:pt x="224118" y="270985"/>
                  <a:pt x="237045" y="286017"/>
                  <a:pt x="256435" y="286017"/>
                </a:cubicBezTo>
                <a:cubicBezTo>
                  <a:pt x="273670" y="286017"/>
                  <a:pt x="286597" y="270985"/>
                  <a:pt x="286597" y="253806"/>
                </a:cubicBezTo>
                <a:cubicBezTo>
                  <a:pt x="286597" y="236626"/>
                  <a:pt x="273670" y="221594"/>
                  <a:pt x="256435" y="221594"/>
                </a:cubicBezTo>
                <a:close/>
                <a:moveTo>
                  <a:pt x="402841" y="191389"/>
                </a:moveTo>
                <a:cubicBezTo>
                  <a:pt x="435131" y="208607"/>
                  <a:pt x="454505" y="230131"/>
                  <a:pt x="454505" y="253806"/>
                </a:cubicBezTo>
                <a:cubicBezTo>
                  <a:pt x="454505" y="277481"/>
                  <a:pt x="435131" y="299005"/>
                  <a:pt x="402841" y="316223"/>
                </a:cubicBezTo>
                <a:cubicBezTo>
                  <a:pt x="398536" y="296852"/>
                  <a:pt x="392078" y="275329"/>
                  <a:pt x="383467" y="253806"/>
                </a:cubicBezTo>
                <a:cubicBezTo>
                  <a:pt x="392078" y="232283"/>
                  <a:pt x="398536" y="210760"/>
                  <a:pt x="402841" y="191389"/>
                </a:cubicBezTo>
                <a:close/>
                <a:moveTo>
                  <a:pt x="107780" y="191389"/>
                </a:moveTo>
                <a:cubicBezTo>
                  <a:pt x="112106" y="210760"/>
                  <a:pt x="118596" y="232283"/>
                  <a:pt x="127248" y="253806"/>
                </a:cubicBezTo>
                <a:cubicBezTo>
                  <a:pt x="118596" y="275329"/>
                  <a:pt x="112106" y="296852"/>
                  <a:pt x="107780" y="316223"/>
                </a:cubicBezTo>
                <a:cubicBezTo>
                  <a:pt x="75333" y="299005"/>
                  <a:pt x="55865" y="277481"/>
                  <a:pt x="55865" y="253806"/>
                </a:cubicBezTo>
                <a:cubicBezTo>
                  <a:pt x="55865" y="230131"/>
                  <a:pt x="75333" y="208607"/>
                  <a:pt x="107780" y="191389"/>
                </a:cubicBezTo>
                <a:close/>
                <a:moveTo>
                  <a:pt x="331741" y="165526"/>
                </a:moveTo>
                <a:cubicBezTo>
                  <a:pt x="351198" y="169842"/>
                  <a:pt x="370656" y="176316"/>
                  <a:pt x="387951" y="182791"/>
                </a:cubicBezTo>
                <a:cubicBezTo>
                  <a:pt x="383627" y="197897"/>
                  <a:pt x="379303" y="215161"/>
                  <a:pt x="372818" y="232426"/>
                </a:cubicBezTo>
                <a:cubicBezTo>
                  <a:pt x="366332" y="217320"/>
                  <a:pt x="357684" y="204371"/>
                  <a:pt x="349036" y="191423"/>
                </a:cubicBezTo>
                <a:cubicBezTo>
                  <a:pt x="342551" y="182791"/>
                  <a:pt x="338227" y="174158"/>
                  <a:pt x="331741" y="165526"/>
                </a:cubicBezTo>
                <a:close/>
                <a:moveTo>
                  <a:pt x="178975" y="165526"/>
                </a:moveTo>
                <a:cubicBezTo>
                  <a:pt x="172489" y="174158"/>
                  <a:pt x="168165" y="182791"/>
                  <a:pt x="161680" y="191423"/>
                </a:cubicBezTo>
                <a:cubicBezTo>
                  <a:pt x="153032" y="204371"/>
                  <a:pt x="144384" y="217320"/>
                  <a:pt x="137899" y="232426"/>
                </a:cubicBezTo>
                <a:cubicBezTo>
                  <a:pt x="131413" y="215161"/>
                  <a:pt x="127089" y="197897"/>
                  <a:pt x="122765" y="182791"/>
                </a:cubicBezTo>
                <a:cubicBezTo>
                  <a:pt x="140060" y="176316"/>
                  <a:pt x="159518" y="169842"/>
                  <a:pt x="178975" y="165526"/>
                </a:cubicBezTo>
                <a:close/>
                <a:moveTo>
                  <a:pt x="256435" y="159318"/>
                </a:moveTo>
                <a:cubicBezTo>
                  <a:pt x="271516" y="159318"/>
                  <a:pt x="288751" y="159318"/>
                  <a:pt x="303832" y="161465"/>
                </a:cubicBezTo>
                <a:cubicBezTo>
                  <a:pt x="314604" y="174350"/>
                  <a:pt x="325376" y="187235"/>
                  <a:pt x="333994" y="200119"/>
                </a:cubicBezTo>
                <a:cubicBezTo>
                  <a:pt x="346921" y="219446"/>
                  <a:pt x="355538" y="236626"/>
                  <a:pt x="364156" y="253806"/>
                </a:cubicBezTo>
                <a:cubicBezTo>
                  <a:pt x="355538" y="270985"/>
                  <a:pt x="346921" y="288165"/>
                  <a:pt x="333994" y="305344"/>
                </a:cubicBezTo>
                <a:cubicBezTo>
                  <a:pt x="325376" y="320376"/>
                  <a:pt x="314604" y="333261"/>
                  <a:pt x="303832" y="343998"/>
                </a:cubicBezTo>
                <a:cubicBezTo>
                  <a:pt x="288751" y="346146"/>
                  <a:pt x="271516" y="348293"/>
                  <a:pt x="256435" y="348293"/>
                </a:cubicBezTo>
                <a:cubicBezTo>
                  <a:pt x="239199" y="348293"/>
                  <a:pt x="221964" y="346146"/>
                  <a:pt x="206883" y="343998"/>
                </a:cubicBezTo>
                <a:cubicBezTo>
                  <a:pt x="196111" y="333261"/>
                  <a:pt x="185339" y="320376"/>
                  <a:pt x="176721" y="305344"/>
                </a:cubicBezTo>
                <a:cubicBezTo>
                  <a:pt x="163794" y="288165"/>
                  <a:pt x="155177" y="270985"/>
                  <a:pt x="146559" y="253806"/>
                </a:cubicBezTo>
                <a:cubicBezTo>
                  <a:pt x="155177" y="236626"/>
                  <a:pt x="163794" y="219446"/>
                  <a:pt x="176721" y="200119"/>
                </a:cubicBezTo>
                <a:cubicBezTo>
                  <a:pt x="185339" y="187235"/>
                  <a:pt x="196111" y="174350"/>
                  <a:pt x="206883" y="161465"/>
                </a:cubicBezTo>
                <a:cubicBezTo>
                  <a:pt x="221964" y="159318"/>
                  <a:pt x="239199" y="159318"/>
                  <a:pt x="256435" y="159318"/>
                </a:cubicBezTo>
                <a:close/>
                <a:moveTo>
                  <a:pt x="256434" y="114144"/>
                </a:moveTo>
                <a:cubicBezTo>
                  <a:pt x="265043" y="122738"/>
                  <a:pt x="275804" y="131333"/>
                  <a:pt x="286566" y="142076"/>
                </a:cubicBezTo>
                <a:cubicBezTo>
                  <a:pt x="275804" y="142076"/>
                  <a:pt x="265043" y="142076"/>
                  <a:pt x="256434" y="142076"/>
                </a:cubicBezTo>
                <a:cubicBezTo>
                  <a:pt x="245672" y="142076"/>
                  <a:pt x="234911" y="142076"/>
                  <a:pt x="224149" y="142076"/>
                </a:cubicBezTo>
                <a:cubicBezTo>
                  <a:pt x="234911" y="131333"/>
                  <a:pt x="245672" y="122738"/>
                  <a:pt x="256434" y="114144"/>
                </a:cubicBezTo>
                <a:close/>
                <a:moveTo>
                  <a:pt x="336052" y="79659"/>
                </a:moveTo>
                <a:cubicBezTo>
                  <a:pt x="346828" y="79659"/>
                  <a:pt x="357604" y="83952"/>
                  <a:pt x="366226" y="88246"/>
                </a:cubicBezTo>
                <a:cubicBezTo>
                  <a:pt x="383468" y="101126"/>
                  <a:pt x="392089" y="126885"/>
                  <a:pt x="389934" y="165525"/>
                </a:cubicBezTo>
                <a:cubicBezTo>
                  <a:pt x="366226" y="154792"/>
                  <a:pt x="342517" y="148352"/>
                  <a:pt x="312343" y="144058"/>
                </a:cubicBezTo>
                <a:cubicBezTo>
                  <a:pt x="299412" y="129032"/>
                  <a:pt x="284325" y="116152"/>
                  <a:pt x="271393" y="105419"/>
                </a:cubicBezTo>
                <a:cubicBezTo>
                  <a:pt x="295101" y="88246"/>
                  <a:pt x="316654" y="79659"/>
                  <a:pt x="336052" y="79659"/>
                </a:cubicBezTo>
                <a:close/>
                <a:moveTo>
                  <a:pt x="174504" y="79659"/>
                </a:moveTo>
                <a:cubicBezTo>
                  <a:pt x="193846" y="79659"/>
                  <a:pt x="215338" y="88246"/>
                  <a:pt x="238978" y="105419"/>
                </a:cubicBezTo>
                <a:cubicBezTo>
                  <a:pt x="226083" y="116152"/>
                  <a:pt x="211039" y="129032"/>
                  <a:pt x="198145" y="144058"/>
                </a:cubicBezTo>
                <a:cubicBezTo>
                  <a:pt x="168057" y="148352"/>
                  <a:pt x="144417" y="154792"/>
                  <a:pt x="120776" y="165525"/>
                </a:cubicBezTo>
                <a:cubicBezTo>
                  <a:pt x="118627" y="126885"/>
                  <a:pt x="127224" y="101126"/>
                  <a:pt x="144417" y="88246"/>
                </a:cubicBezTo>
                <a:cubicBezTo>
                  <a:pt x="153013" y="83952"/>
                  <a:pt x="161610" y="79659"/>
                  <a:pt x="174504" y="79659"/>
                </a:cubicBezTo>
                <a:close/>
                <a:moveTo>
                  <a:pt x="174548" y="62366"/>
                </a:moveTo>
                <a:cubicBezTo>
                  <a:pt x="159464" y="62366"/>
                  <a:pt x="146534" y="66667"/>
                  <a:pt x="135760" y="73119"/>
                </a:cubicBezTo>
                <a:cubicBezTo>
                  <a:pt x="109901" y="90323"/>
                  <a:pt x="99126" y="124732"/>
                  <a:pt x="103436" y="172044"/>
                </a:cubicBezTo>
                <a:cubicBezTo>
                  <a:pt x="64648" y="193550"/>
                  <a:pt x="38789" y="221507"/>
                  <a:pt x="38789" y="253765"/>
                </a:cubicBezTo>
                <a:cubicBezTo>
                  <a:pt x="38789" y="286024"/>
                  <a:pt x="64648" y="313981"/>
                  <a:pt x="103436" y="335486"/>
                </a:cubicBezTo>
                <a:cubicBezTo>
                  <a:pt x="99126" y="378497"/>
                  <a:pt x="107746" y="415057"/>
                  <a:pt x="135760" y="434412"/>
                </a:cubicBezTo>
                <a:cubicBezTo>
                  <a:pt x="146534" y="440863"/>
                  <a:pt x="159464" y="445164"/>
                  <a:pt x="174548" y="445164"/>
                </a:cubicBezTo>
                <a:cubicBezTo>
                  <a:pt x="198252" y="445164"/>
                  <a:pt x="226266" y="432261"/>
                  <a:pt x="256435" y="412906"/>
                </a:cubicBezTo>
                <a:cubicBezTo>
                  <a:pt x="284449" y="432261"/>
                  <a:pt x="312463" y="445164"/>
                  <a:pt x="336167" y="445164"/>
                </a:cubicBezTo>
                <a:cubicBezTo>
                  <a:pt x="351251" y="445164"/>
                  <a:pt x="364181" y="440863"/>
                  <a:pt x="374955" y="434412"/>
                </a:cubicBezTo>
                <a:cubicBezTo>
                  <a:pt x="402969" y="415057"/>
                  <a:pt x="411589" y="378497"/>
                  <a:pt x="407279" y="335486"/>
                </a:cubicBezTo>
                <a:cubicBezTo>
                  <a:pt x="446068" y="313981"/>
                  <a:pt x="471927" y="286024"/>
                  <a:pt x="471927" y="253765"/>
                </a:cubicBezTo>
                <a:cubicBezTo>
                  <a:pt x="471927" y="221507"/>
                  <a:pt x="446068" y="193550"/>
                  <a:pt x="407279" y="172044"/>
                </a:cubicBezTo>
                <a:cubicBezTo>
                  <a:pt x="411589" y="124732"/>
                  <a:pt x="400814" y="90323"/>
                  <a:pt x="374955" y="73119"/>
                </a:cubicBezTo>
                <a:cubicBezTo>
                  <a:pt x="364181" y="66667"/>
                  <a:pt x="351251" y="62366"/>
                  <a:pt x="336167" y="62366"/>
                </a:cubicBezTo>
                <a:cubicBezTo>
                  <a:pt x="312463" y="62366"/>
                  <a:pt x="284449" y="73119"/>
                  <a:pt x="256435" y="92474"/>
                </a:cubicBezTo>
                <a:cubicBezTo>
                  <a:pt x="226266" y="73119"/>
                  <a:pt x="198252" y="62366"/>
                  <a:pt x="174548" y="62366"/>
                </a:cubicBezTo>
                <a:close/>
                <a:moveTo>
                  <a:pt x="256435" y="0"/>
                </a:moveTo>
                <a:cubicBezTo>
                  <a:pt x="396504" y="0"/>
                  <a:pt x="510715" y="113979"/>
                  <a:pt x="510715" y="255916"/>
                </a:cubicBezTo>
                <a:cubicBezTo>
                  <a:pt x="510715" y="395702"/>
                  <a:pt x="396504" y="509681"/>
                  <a:pt x="256435" y="509681"/>
                </a:cubicBezTo>
                <a:cubicBezTo>
                  <a:pt x="114211" y="509681"/>
                  <a:pt x="0" y="395702"/>
                  <a:pt x="0" y="255916"/>
                </a:cubicBezTo>
                <a:cubicBezTo>
                  <a:pt x="0" y="113979"/>
                  <a:pt x="114211" y="0"/>
                  <a:pt x="256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1" name="financial-chart_72334">
            <a:extLst>
              <a:ext uri="{FF2B5EF4-FFF2-40B4-BE49-F238E27FC236}">
                <a16:creationId xmlns:a16="http://schemas.microsoft.com/office/drawing/2014/main" id="{7697E829-4494-480A-BD11-B7F711023B45}"/>
              </a:ext>
            </a:extLst>
          </p:cNvPr>
          <p:cNvSpPr>
            <a:spLocks noChangeAspect="1"/>
          </p:cNvSpPr>
          <p:nvPr/>
        </p:nvSpPr>
        <p:spPr bwMode="auto">
          <a:xfrm>
            <a:off x="1401758" y="2703126"/>
            <a:ext cx="609685" cy="608696"/>
          </a:xfrm>
          <a:custGeom>
            <a:avLst/>
            <a:gdLst>
              <a:gd name="connsiteX0" fmla="*/ 282573 w 608697"/>
              <a:gd name="connsiteY0" fmla="*/ 19758 h 607710"/>
              <a:gd name="connsiteX1" fmla="*/ 282573 w 608697"/>
              <a:gd name="connsiteY1" fmla="*/ 294106 h 607710"/>
              <a:gd name="connsiteX2" fmla="*/ 314128 w 608697"/>
              <a:gd name="connsiteY2" fmla="*/ 325615 h 607710"/>
              <a:gd name="connsiteX3" fmla="*/ 588868 w 608697"/>
              <a:gd name="connsiteY3" fmla="*/ 325615 h 607710"/>
              <a:gd name="connsiteX4" fmla="*/ 294583 w 608697"/>
              <a:gd name="connsiteY4" fmla="*/ 607710 h 607710"/>
              <a:gd name="connsiteX5" fmla="*/ 0 w 608697"/>
              <a:gd name="connsiteY5" fmla="*/ 313622 h 607710"/>
              <a:gd name="connsiteX6" fmla="*/ 282573 w 608697"/>
              <a:gd name="connsiteY6" fmla="*/ 19758 h 607710"/>
              <a:gd name="connsiteX7" fmla="*/ 314157 w 608697"/>
              <a:gd name="connsiteY7" fmla="*/ 0 h 607710"/>
              <a:gd name="connsiteX8" fmla="*/ 608697 w 608697"/>
              <a:gd name="connsiteY8" fmla="*/ 294117 h 607710"/>
              <a:gd name="connsiteX9" fmla="*/ 314157 w 608697"/>
              <a:gd name="connsiteY9" fmla="*/ 29411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8697" h="607710">
                <a:moveTo>
                  <a:pt x="282573" y="19758"/>
                </a:moveTo>
                <a:lnTo>
                  <a:pt x="282573" y="294106"/>
                </a:lnTo>
                <a:cubicBezTo>
                  <a:pt x="282573" y="311537"/>
                  <a:pt x="296747" y="325615"/>
                  <a:pt x="314128" y="325615"/>
                </a:cubicBezTo>
                <a:lnTo>
                  <a:pt x="588868" y="325615"/>
                </a:lnTo>
                <a:cubicBezTo>
                  <a:pt x="582527" y="482492"/>
                  <a:pt x="453176" y="607710"/>
                  <a:pt x="294583" y="607710"/>
                </a:cubicBezTo>
                <a:cubicBezTo>
                  <a:pt x="131887" y="607710"/>
                  <a:pt x="0" y="476086"/>
                  <a:pt x="0" y="313622"/>
                </a:cubicBezTo>
                <a:cubicBezTo>
                  <a:pt x="0" y="155181"/>
                  <a:pt x="125472" y="26015"/>
                  <a:pt x="282573" y="19758"/>
                </a:cubicBezTo>
                <a:close/>
                <a:moveTo>
                  <a:pt x="314157" y="0"/>
                </a:moveTo>
                <a:cubicBezTo>
                  <a:pt x="476829" y="0"/>
                  <a:pt x="608697" y="131637"/>
                  <a:pt x="608697" y="294117"/>
                </a:cubicBezTo>
                <a:lnTo>
                  <a:pt x="314157" y="2941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2" name="world_52349">
            <a:extLst>
              <a:ext uri="{FF2B5EF4-FFF2-40B4-BE49-F238E27FC236}">
                <a16:creationId xmlns:a16="http://schemas.microsoft.com/office/drawing/2014/main" id="{A1D1108D-2B38-4F96-81D1-310D22A5711F}"/>
              </a:ext>
            </a:extLst>
          </p:cNvPr>
          <p:cNvSpPr>
            <a:spLocks noChangeAspect="1"/>
          </p:cNvSpPr>
          <p:nvPr/>
        </p:nvSpPr>
        <p:spPr bwMode="auto">
          <a:xfrm>
            <a:off x="5793320" y="1926641"/>
            <a:ext cx="609685" cy="60875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1409" h="600489">
                <a:moveTo>
                  <a:pt x="63148" y="143225"/>
                </a:moveTo>
                <a:lnTo>
                  <a:pt x="41620" y="160426"/>
                </a:lnTo>
                <a:lnTo>
                  <a:pt x="58843" y="171894"/>
                </a:lnTo>
                <a:lnTo>
                  <a:pt x="91853" y="171894"/>
                </a:lnTo>
                <a:lnTo>
                  <a:pt x="142085" y="163293"/>
                </a:lnTo>
                <a:lnTo>
                  <a:pt x="173659" y="214896"/>
                </a:lnTo>
                <a:lnTo>
                  <a:pt x="173659" y="262200"/>
                </a:lnTo>
                <a:lnTo>
                  <a:pt x="216715" y="320970"/>
                </a:lnTo>
                <a:lnTo>
                  <a:pt x="223891" y="320970"/>
                </a:lnTo>
                <a:lnTo>
                  <a:pt x="223891" y="299469"/>
                </a:lnTo>
                <a:lnTo>
                  <a:pt x="241113" y="335305"/>
                </a:lnTo>
                <a:lnTo>
                  <a:pt x="291345" y="345339"/>
                </a:lnTo>
                <a:lnTo>
                  <a:pt x="312873" y="368273"/>
                </a:lnTo>
                <a:lnTo>
                  <a:pt x="332966" y="374007"/>
                </a:lnTo>
                <a:lnTo>
                  <a:pt x="312873" y="417010"/>
                </a:lnTo>
                <a:lnTo>
                  <a:pt x="335836" y="457146"/>
                </a:lnTo>
                <a:cubicBezTo>
                  <a:pt x="335836" y="457146"/>
                  <a:pt x="348753" y="503016"/>
                  <a:pt x="348753" y="505883"/>
                </a:cubicBezTo>
                <a:cubicBezTo>
                  <a:pt x="348753" y="507316"/>
                  <a:pt x="335836" y="561786"/>
                  <a:pt x="335836" y="561786"/>
                </a:cubicBezTo>
                <a:lnTo>
                  <a:pt x="338707" y="597622"/>
                </a:lnTo>
                <a:cubicBezTo>
                  <a:pt x="325790" y="599056"/>
                  <a:pt x="312873" y="600489"/>
                  <a:pt x="299957" y="600489"/>
                </a:cubicBezTo>
                <a:cubicBezTo>
                  <a:pt x="134909" y="600489"/>
                  <a:pt x="0" y="465747"/>
                  <a:pt x="0" y="299469"/>
                </a:cubicBezTo>
                <a:cubicBezTo>
                  <a:pt x="0" y="244998"/>
                  <a:pt x="15787" y="193395"/>
                  <a:pt x="41620" y="148959"/>
                </a:cubicBezTo>
                <a:close/>
                <a:moveTo>
                  <a:pt x="367486" y="60233"/>
                </a:moveTo>
                <a:lnTo>
                  <a:pt x="394753" y="65966"/>
                </a:lnTo>
                <a:lnTo>
                  <a:pt x="419150" y="87465"/>
                </a:lnTo>
                <a:lnTo>
                  <a:pt x="426326" y="106098"/>
                </a:lnTo>
                <a:lnTo>
                  <a:pt x="432066" y="124731"/>
                </a:lnTo>
                <a:lnTo>
                  <a:pt x="469379" y="159130"/>
                </a:lnTo>
                <a:lnTo>
                  <a:pt x="479425" y="161996"/>
                </a:lnTo>
                <a:lnTo>
                  <a:pt x="493776" y="140497"/>
                </a:lnTo>
                <a:lnTo>
                  <a:pt x="541135" y="136197"/>
                </a:lnTo>
                <a:lnTo>
                  <a:pt x="549745" y="133331"/>
                </a:lnTo>
                <a:cubicBezTo>
                  <a:pt x="582753" y="180629"/>
                  <a:pt x="601409" y="237961"/>
                  <a:pt x="601409" y="299592"/>
                </a:cubicBezTo>
                <a:cubicBezTo>
                  <a:pt x="601409" y="441488"/>
                  <a:pt x="503822" y="560451"/>
                  <a:pt x="371791" y="591983"/>
                </a:cubicBezTo>
                <a:lnTo>
                  <a:pt x="376097" y="571917"/>
                </a:lnTo>
                <a:lnTo>
                  <a:pt x="427761" y="537518"/>
                </a:lnTo>
                <a:lnTo>
                  <a:pt x="442112" y="500253"/>
                </a:lnTo>
                <a:lnTo>
                  <a:pt x="477990" y="484486"/>
                </a:lnTo>
                <a:lnTo>
                  <a:pt x="510997" y="419988"/>
                </a:lnTo>
                <a:lnTo>
                  <a:pt x="459333" y="388456"/>
                </a:lnTo>
                <a:lnTo>
                  <a:pt x="432066" y="358357"/>
                </a:lnTo>
                <a:lnTo>
                  <a:pt x="416280" y="356924"/>
                </a:lnTo>
                <a:lnTo>
                  <a:pt x="384707" y="348324"/>
                </a:lnTo>
                <a:lnTo>
                  <a:pt x="356005" y="344024"/>
                </a:lnTo>
                <a:lnTo>
                  <a:pt x="333043" y="349757"/>
                </a:lnTo>
                <a:lnTo>
                  <a:pt x="317257" y="333991"/>
                </a:lnTo>
                <a:lnTo>
                  <a:pt x="302906" y="329691"/>
                </a:lnTo>
                <a:lnTo>
                  <a:pt x="304341" y="306759"/>
                </a:lnTo>
                <a:lnTo>
                  <a:pt x="285684" y="308192"/>
                </a:lnTo>
                <a:lnTo>
                  <a:pt x="275639" y="319658"/>
                </a:lnTo>
                <a:lnTo>
                  <a:pt x="269898" y="295292"/>
                </a:lnTo>
                <a:lnTo>
                  <a:pt x="294295" y="283826"/>
                </a:lnTo>
                <a:lnTo>
                  <a:pt x="317257" y="295292"/>
                </a:lnTo>
                <a:lnTo>
                  <a:pt x="330173" y="295292"/>
                </a:lnTo>
                <a:lnTo>
                  <a:pt x="335913" y="276660"/>
                </a:lnTo>
                <a:lnTo>
                  <a:pt x="371791" y="233661"/>
                </a:lnTo>
                <a:lnTo>
                  <a:pt x="420585" y="207862"/>
                </a:lnTo>
                <a:lnTo>
                  <a:pt x="449287" y="212162"/>
                </a:lnTo>
                <a:lnTo>
                  <a:pt x="452158" y="197829"/>
                </a:lnTo>
                <a:lnTo>
                  <a:pt x="416280" y="160563"/>
                </a:lnTo>
                <a:lnTo>
                  <a:pt x="403364" y="134764"/>
                </a:lnTo>
                <a:lnTo>
                  <a:pt x="383272" y="134764"/>
                </a:lnTo>
                <a:lnTo>
                  <a:pt x="371791" y="127598"/>
                </a:lnTo>
                <a:lnTo>
                  <a:pt x="344524" y="123298"/>
                </a:lnTo>
                <a:lnTo>
                  <a:pt x="338784" y="154830"/>
                </a:lnTo>
                <a:lnTo>
                  <a:pt x="307211" y="147664"/>
                </a:lnTo>
                <a:lnTo>
                  <a:pt x="304341" y="129031"/>
                </a:lnTo>
                <a:lnTo>
                  <a:pt x="328738" y="123298"/>
                </a:lnTo>
                <a:lnTo>
                  <a:pt x="337349" y="87465"/>
                </a:lnTo>
                <a:lnTo>
                  <a:pt x="361745" y="97498"/>
                </a:lnTo>
                <a:lnTo>
                  <a:pt x="361745" y="113265"/>
                </a:lnTo>
                <a:lnTo>
                  <a:pt x="380402" y="120431"/>
                </a:lnTo>
                <a:lnTo>
                  <a:pt x="391883" y="124731"/>
                </a:lnTo>
                <a:lnTo>
                  <a:pt x="407669" y="116131"/>
                </a:lnTo>
                <a:lnTo>
                  <a:pt x="393318" y="100365"/>
                </a:lnTo>
                <a:lnTo>
                  <a:pt x="366051" y="73133"/>
                </a:lnTo>
                <a:close/>
                <a:moveTo>
                  <a:pt x="222541" y="32978"/>
                </a:moveTo>
                <a:cubicBezTo>
                  <a:pt x="222541" y="35846"/>
                  <a:pt x="202448" y="48750"/>
                  <a:pt x="202448" y="48750"/>
                </a:cubicBezTo>
                <a:lnTo>
                  <a:pt x="222541" y="60221"/>
                </a:lnTo>
                <a:lnTo>
                  <a:pt x="262728" y="48750"/>
                </a:lnTo>
                <a:lnTo>
                  <a:pt x="254117" y="32978"/>
                </a:lnTo>
                <a:lnTo>
                  <a:pt x="235458" y="37280"/>
                </a:lnTo>
                <a:close/>
                <a:moveTo>
                  <a:pt x="344537" y="12904"/>
                </a:moveTo>
                <a:lnTo>
                  <a:pt x="312962" y="30110"/>
                </a:lnTo>
                <a:lnTo>
                  <a:pt x="295739" y="40147"/>
                </a:lnTo>
                <a:lnTo>
                  <a:pt x="308656" y="48750"/>
                </a:lnTo>
                <a:lnTo>
                  <a:pt x="335926" y="45883"/>
                </a:lnTo>
                <a:lnTo>
                  <a:pt x="363196" y="24375"/>
                </a:lnTo>
                <a:close/>
                <a:moveTo>
                  <a:pt x="300045" y="0"/>
                </a:moveTo>
                <a:cubicBezTo>
                  <a:pt x="345973" y="0"/>
                  <a:pt x="390465" y="10037"/>
                  <a:pt x="429217" y="28677"/>
                </a:cubicBezTo>
                <a:lnTo>
                  <a:pt x="417735" y="30110"/>
                </a:lnTo>
                <a:lnTo>
                  <a:pt x="389030" y="25809"/>
                </a:lnTo>
                <a:lnTo>
                  <a:pt x="367501" y="40147"/>
                </a:lnTo>
                <a:lnTo>
                  <a:pt x="353149" y="55919"/>
                </a:lnTo>
                <a:lnTo>
                  <a:pt x="298609" y="61655"/>
                </a:lnTo>
                <a:lnTo>
                  <a:pt x="277081" y="57353"/>
                </a:lnTo>
                <a:lnTo>
                  <a:pt x="261293" y="81728"/>
                </a:lnTo>
                <a:lnTo>
                  <a:pt x="218235" y="84596"/>
                </a:lnTo>
                <a:lnTo>
                  <a:pt x="189530" y="75993"/>
                </a:lnTo>
                <a:lnTo>
                  <a:pt x="165131" y="88897"/>
                </a:lnTo>
                <a:lnTo>
                  <a:pt x="112027" y="97500"/>
                </a:lnTo>
                <a:lnTo>
                  <a:pt x="68969" y="108971"/>
                </a:lnTo>
                <a:cubicBezTo>
                  <a:pt x="123509" y="43015"/>
                  <a:pt x="206753" y="0"/>
                  <a:pt x="3000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3" name="tourist-information_64672">
            <a:extLst>
              <a:ext uri="{FF2B5EF4-FFF2-40B4-BE49-F238E27FC236}">
                <a16:creationId xmlns:a16="http://schemas.microsoft.com/office/drawing/2014/main" id="{6825C19C-3640-4214-8C2F-74D5E2495C88}"/>
              </a:ext>
            </a:extLst>
          </p:cNvPr>
          <p:cNvSpPr>
            <a:spLocks noChangeAspect="1"/>
          </p:cNvSpPr>
          <p:nvPr/>
        </p:nvSpPr>
        <p:spPr bwMode="auto">
          <a:xfrm>
            <a:off x="8112364" y="2333919"/>
            <a:ext cx="609684" cy="608730"/>
          </a:xfrm>
          <a:custGeom>
            <a:avLst/>
            <a:gdLst>
              <a:gd name="connsiteX0" fmla="*/ 284148 w 567225"/>
              <a:gd name="connsiteY0" fmla="*/ 251399 h 566337"/>
              <a:gd name="connsiteX1" fmla="*/ 247246 w 567225"/>
              <a:gd name="connsiteY1" fmla="*/ 286391 h 566337"/>
              <a:gd name="connsiteX2" fmla="*/ 247246 w 567225"/>
              <a:gd name="connsiteY2" fmla="*/ 409786 h 566337"/>
              <a:gd name="connsiteX3" fmla="*/ 284148 w 567225"/>
              <a:gd name="connsiteY3" fmla="*/ 444778 h 566337"/>
              <a:gd name="connsiteX4" fmla="*/ 321972 w 567225"/>
              <a:gd name="connsiteY4" fmla="*/ 409786 h 566337"/>
              <a:gd name="connsiteX5" fmla="*/ 321972 w 567225"/>
              <a:gd name="connsiteY5" fmla="*/ 286391 h 566337"/>
              <a:gd name="connsiteX6" fmla="*/ 284148 w 567225"/>
              <a:gd name="connsiteY6" fmla="*/ 251399 h 566337"/>
              <a:gd name="connsiteX7" fmla="*/ 284148 w 567225"/>
              <a:gd name="connsiteY7" fmla="*/ 129846 h 566337"/>
              <a:gd name="connsiteX8" fmla="*/ 238020 w 567225"/>
              <a:gd name="connsiteY8" fmla="*/ 176810 h 566337"/>
              <a:gd name="connsiteX9" fmla="*/ 284148 w 567225"/>
              <a:gd name="connsiteY9" fmla="*/ 222853 h 566337"/>
              <a:gd name="connsiteX10" fmla="*/ 330275 w 567225"/>
              <a:gd name="connsiteY10" fmla="*/ 176810 h 566337"/>
              <a:gd name="connsiteX11" fmla="*/ 284148 w 567225"/>
              <a:gd name="connsiteY11" fmla="*/ 129846 h 566337"/>
              <a:gd name="connsiteX12" fmla="*/ 284148 w 567225"/>
              <a:gd name="connsiteY12" fmla="*/ 81962 h 566337"/>
              <a:gd name="connsiteX13" fmla="*/ 485263 w 567225"/>
              <a:gd name="connsiteY13" fmla="*/ 283629 h 566337"/>
              <a:gd name="connsiteX14" fmla="*/ 284148 w 567225"/>
              <a:gd name="connsiteY14" fmla="*/ 484375 h 566337"/>
              <a:gd name="connsiteX15" fmla="*/ 82110 w 567225"/>
              <a:gd name="connsiteY15" fmla="*/ 283629 h 566337"/>
              <a:gd name="connsiteX16" fmla="*/ 284148 w 567225"/>
              <a:gd name="connsiteY16" fmla="*/ 81962 h 566337"/>
              <a:gd name="connsiteX17" fmla="*/ 284074 w 567225"/>
              <a:gd name="connsiteY17" fmla="*/ 45123 h 566337"/>
              <a:gd name="connsiteX18" fmla="*/ 45194 w 567225"/>
              <a:gd name="connsiteY18" fmla="*/ 283629 h 566337"/>
              <a:gd name="connsiteX19" fmla="*/ 284074 w 567225"/>
              <a:gd name="connsiteY19" fmla="*/ 521214 h 566337"/>
              <a:gd name="connsiteX20" fmla="*/ 522031 w 567225"/>
              <a:gd name="connsiteY20" fmla="*/ 283629 h 566337"/>
              <a:gd name="connsiteX21" fmla="*/ 284074 w 567225"/>
              <a:gd name="connsiteY21" fmla="*/ 45123 h 566337"/>
              <a:gd name="connsiteX22" fmla="*/ 284074 w 567225"/>
              <a:gd name="connsiteY22" fmla="*/ 0 h 566337"/>
              <a:gd name="connsiteX23" fmla="*/ 567225 w 567225"/>
              <a:gd name="connsiteY23" fmla="*/ 283629 h 566337"/>
              <a:gd name="connsiteX24" fmla="*/ 284074 w 567225"/>
              <a:gd name="connsiteY24" fmla="*/ 566337 h 566337"/>
              <a:gd name="connsiteX25" fmla="*/ 0 w 567225"/>
              <a:gd name="connsiteY25" fmla="*/ 283629 h 566337"/>
              <a:gd name="connsiteX26" fmla="*/ 284074 w 567225"/>
              <a:gd name="connsiteY26" fmla="*/ 0 h 56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7225" h="566337">
                <a:moveTo>
                  <a:pt x="284148" y="251399"/>
                </a:moveTo>
                <a:cubicBezTo>
                  <a:pt x="264774" y="251399"/>
                  <a:pt x="247246" y="267054"/>
                  <a:pt x="247246" y="286391"/>
                </a:cubicBezTo>
                <a:lnTo>
                  <a:pt x="247246" y="409786"/>
                </a:lnTo>
                <a:cubicBezTo>
                  <a:pt x="247246" y="429124"/>
                  <a:pt x="264774" y="444778"/>
                  <a:pt x="284148" y="444778"/>
                </a:cubicBezTo>
                <a:cubicBezTo>
                  <a:pt x="303521" y="444778"/>
                  <a:pt x="321972" y="429124"/>
                  <a:pt x="321972" y="409786"/>
                </a:cubicBezTo>
                <a:lnTo>
                  <a:pt x="321972" y="286391"/>
                </a:lnTo>
                <a:cubicBezTo>
                  <a:pt x="321972" y="267054"/>
                  <a:pt x="303521" y="251399"/>
                  <a:pt x="284148" y="251399"/>
                </a:cubicBezTo>
                <a:close/>
                <a:moveTo>
                  <a:pt x="284148" y="129846"/>
                </a:moveTo>
                <a:cubicBezTo>
                  <a:pt x="258316" y="129846"/>
                  <a:pt x="238020" y="151026"/>
                  <a:pt x="238020" y="176810"/>
                </a:cubicBezTo>
                <a:cubicBezTo>
                  <a:pt x="238020" y="201673"/>
                  <a:pt x="258316" y="222853"/>
                  <a:pt x="284148" y="222853"/>
                </a:cubicBezTo>
                <a:cubicBezTo>
                  <a:pt x="309057" y="222853"/>
                  <a:pt x="330275" y="201673"/>
                  <a:pt x="330275" y="176810"/>
                </a:cubicBezTo>
                <a:cubicBezTo>
                  <a:pt x="330275" y="151026"/>
                  <a:pt x="309057" y="129846"/>
                  <a:pt x="284148" y="129846"/>
                </a:cubicBezTo>
                <a:close/>
                <a:moveTo>
                  <a:pt x="284148" y="81962"/>
                </a:moveTo>
                <a:cubicBezTo>
                  <a:pt x="394853" y="81962"/>
                  <a:pt x="485263" y="172206"/>
                  <a:pt x="485263" y="283629"/>
                </a:cubicBezTo>
                <a:cubicBezTo>
                  <a:pt x="485263" y="394131"/>
                  <a:pt x="394853" y="484375"/>
                  <a:pt x="284148" y="484375"/>
                </a:cubicBezTo>
                <a:cubicBezTo>
                  <a:pt x="172520" y="484375"/>
                  <a:pt x="82110" y="394131"/>
                  <a:pt x="82110" y="283629"/>
                </a:cubicBezTo>
                <a:cubicBezTo>
                  <a:pt x="82110" y="172206"/>
                  <a:pt x="172520" y="81962"/>
                  <a:pt x="284148" y="81962"/>
                </a:cubicBezTo>
                <a:close/>
                <a:moveTo>
                  <a:pt x="284074" y="45123"/>
                </a:moveTo>
                <a:cubicBezTo>
                  <a:pt x="152182" y="45123"/>
                  <a:pt x="45194" y="151944"/>
                  <a:pt x="45194" y="283629"/>
                </a:cubicBezTo>
                <a:cubicBezTo>
                  <a:pt x="45194" y="414393"/>
                  <a:pt x="152182" y="521214"/>
                  <a:pt x="284074" y="521214"/>
                </a:cubicBezTo>
                <a:cubicBezTo>
                  <a:pt x="415043" y="521214"/>
                  <a:pt x="522031" y="414393"/>
                  <a:pt x="522031" y="283629"/>
                </a:cubicBezTo>
                <a:cubicBezTo>
                  <a:pt x="522031" y="151944"/>
                  <a:pt x="415043" y="45123"/>
                  <a:pt x="284074" y="45123"/>
                </a:cubicBezTo>
                <a:close/>
                <a:moveTo>
                  <a:pt x="284074" y="0"/>
                </a:moveTo>
                <a:cubicBezTo>
                  <a:pt x="440868" y="0"/>
                  <a:pt x="567225" y="127080"/>
                  <a:pt x="567225" y="283629"/>
                </a:cubicBezTo>
                <a:cubicBezTo>
                  <a:pt x="567225" y="440177"/>
                  <a:pt x="440868" y="566337"/>
                  <a:pt x="284074" y="566337"/>
                </a:cubicBezTo>
                <a:cubicBezTo>
                  <a:pt x="127280" y="566337"/>
                  <a:pt x="0" y="440177"/>
                  <a:pt x="0" y="283629"/>
                </a:cubicBezTo>
                <a:cubicBezTo>
                  <a:pt x="0" y="127080"/>
                  <a:pt x="127280" y="0"/>
                  <a:pt x="284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4" name="horizontal-scrolling_1042">
            <a:extLst>
              <a:ext uri="{FF2B5EF4-FFF2-40B4-BE49-F238E27FC236}">
                <a16:creationId xmlns:a16="http://schemas.microsoft.com/office/drawing/2014/main" id="{17FE4409-3F91-4D24-BC32-25003493A2D0}"/>
              </a:ext>
            </a:extLst>
          </p:cNvPr>
          <p:cNvSpPr>
            <a:spLocks noChangeAspect="1"/>
          </p:cNvSpPr>
          <p:nvPr/>
        </p:nvSpPr>
        <p:spPr bwMode="auto">
          <a:xfrm>
            <a:off x="10132777" y="2703126"/>
            <a:ext cx="609685" cy="608998"/>
          </a:xfrm>
          <a:custGeom>
            <a:avLst/>
            <a:gdLst>
              <a:gd name="T0" fmla="*/ 427 w 427"/>
              <a:gd name="T1" fmla="*/ 213 h 427"/>
              <a:gd name="T2" fmla="*/ 213 w 427"/>
              <a:gd name="T3" fmla="*/ 0 h 427"/>
              <a:gd name="T4" fmla="*/ 0 w 427"/>
              <a:gd name="T5" fmla="*/ 213 h 427"/>
              <a:gd name="T6" fmla="*/ 213 w 427"/>
              <a:gd name="T7" fmla="*/ 427 h 427"/>
              <a:gd name="T8" fmla="*/ 427 w 427"/>
              <a:gd name="T9" fmla="*/ 213 h 427"/>
              <a:gd name="T10" fmla="*/ 133 w 427"/>
              <a:gd name="T11" fmla="*/ 240 h 427"/>
              <a:gd name="T12" fmla="*/ 133 w 427"/>
              <a:gd name="T13" fmla="*/ 267 h 427"/>
              <a:gd name="T14" fmla="*/ 80 w 427"/>
              <a:gd name="T15" fmla="*/ 213 h 427"/>
              <a:gd name="T16" fmla="*/ 133 w 427"/>
              <a:gd name="T17" fmla="*/ 160 h 427"/>
              <a:gd name="T18" fmla="*/ 133 w 427"/>
              <a:gd name="T19" fmla="*/ 187 h 427"/>
              <a:gd name="T20" fmla="*/ 293 w 427"/>
              <a:gd name="T21" fmla="*/ 187 h 427"/>
              <a:gd name="T22" fmla="*/ 293 w 427"/>
              <a:gd name="T23" fmla="*/ 160 h 427"/>
              <a:gd name="T24" fmla="*/ 347 w 427"/>
              <a:gd name="T25" fmla="*/ 213 h 427"/>
              <a:gd name="T26" fmla="*/ 293 w 427"/>
              <a:gd name="T27" fmla="*/ 267 h 427"/>
              <a:gd name="T28" fmla="*/ 293 w 427"/>
              <a:gd name="T29" fmla="*/ 240 h 427"/>
              <a:gd name="T30" fmla="*/ 133 w 427"/>
              <a:gd name="T31" fmla="*/ 24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27" h="427">
                <a:moveTo>
                  <a:pt x="427" y="213"/>
                </a:moveTo>
                <a:cubicBezTo>
                  <a:pt x="427" y="96"/>
                  <a:pt x="331" y="0"/>
                  <a:pt x="213" y="0"/>
                </a:cubicBez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lose/>
                <a:moveTo>
                  <a:pt x="133" y="240"/>
                </a:moveTo>
                <a:lnTo>
                  <a:pt x="133" y="267"/>
                </a:lnTo>
                <a:lnTo>
                  <a:pt x="80" y="213"/>
                </a:lnTo>
                <a:lnTo>
                  <a:pt x="133" y="160"/>
                </a:lnTo>
                <a:lnTo>
                  <a:pt x="133" y="187"/>
                </a:lnTo>
                <a:lnTo>
                  <a:pt x="293" y="187"/>
                </a:lnTo>
                <a:lnTo>
                  <a:pt x="293" y="160"/>
                </a:lnTo>
                <a:lnTo>
                  <a:pt x="347" y="213"/>
                </a:lnTo>
                <a:lnTo>
                  <a:pt x="293" y="267"/>
                </a:lnTo>
                <a:lnTo>
                  <a:pt x="293" y="240"/>
                </a:lnTo>
                <a:lnTo>
                  <a:pt x="133" y="2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DEADC5B-768D-48A8-8D04-40E65ADF6DE9}"/>
              </a:ext>
            </a:extLst>
          </p:cNvPr>
          <p:cNvSpPr txBox="1"/>
          <p:nvPr/>
        </p:nvSpPr>
        <p:spPr>
          <a:xfrm>
            <a:off x="3063316" y="3307828"/>
            <a:ext cx="1479691" cy="1249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</a:t>
            </a: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高性能</a:t>
            </a:r>
            <a:endParaRPr kumimoji="0" lang="en-US" altLang="zh-CN" sz="1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lvl="0" algn="just">
              <a:lnSpc>
                <a:spcPct val="130000"/>
              </a:lnSpc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预测时响应速度小于</a:t>
            </a:r>
            <a:r>
              <a:rPr lang="en-US" altLang="zh-CN" sz="16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1s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27507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工作进度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Work progress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40320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E8582C9-3E85-4A84-B6A5-13A7E4839D5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827836"/>
            <a:ext cx="4837635" cy="36285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/>
              <a:t>工作会议</a:t>
            </a:r>
            <a:endParaRPr lang="zh-CN" altLang="en-US" dirty="0"/>
          </a:p>
        </p:txBody>
      </p:sp>
      <p:sp>
        <p:nvSpPr>
          <p:cNvPr id="8" name="文本占位符 20">
            <a:extLst>
              <a:ext uri="{FF2B5EF4-FFF2-40B4-BE49-F238E27FC236}">
                <a16:creationId xmlns:a16="http://schemas.microsoft.com/office/drawing/2014/main" id="{6B616E3F-CAE2-4D50-BD0E-761C400525C0}"/>
              </a:ext>
            </a:extLst>
          </p:cNvPr>
          <p:cNvSpPr txBox="1">
            <a:spLocks/>
          </p:cNvSpPr>
          <p:nvPr/>
        </p:nvSpPr>
        <p:spPr>
          <a:xfrm>
            <a:off x="666751" y="4583137"/>
            <a:ext cx="4920134" cy="7482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通过两次工作会议，我们确定了</a:t>
            </a:r>
            <a:r>
              <a:rPr lang="zh-CN" altLang="zh-CN" sz="1400" dirty="0"/>
              <a:t>初步工作计划，讨论</a:t>
            </a:r>
            <a:r>
              <a:rPr lang="zh-CN" altLang="en-US" sz="1400" dirty="0"/>
              <a:t>了</a:t>
            </a:r>
            <a:r>
              <a:rPr lang="zh-CN" altLang="zh-CN" sz="1400" dirty="0"/>
              <a:t>项目模块划分问题。</a:t>
            </a:r>
            <a:r>
              <a:rPr lang="zh-CN" altLang="en-US" sz="1400" dirty="0"/>
              <a:t>同时</a:t>
            </a: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</a:rPr>
              <a:t>研究需求划分，探讨云平台应用方法，明确项目管理方法、编程语言、工具、开发环境、配置，商量经济决策方法与预算，确定项目管理工具与版本管理工具，确定数据结构与功能设计，确定未来一周的工作安排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364F91B-2B63-49A7-A1B2-52C04A8C0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54944"/>
              </p:ext>
            </p:extLst>
          </p:nvPr>
        </p:nvGraphicFramePr>
        <p:xfrm>
          <a:off x="6244592" y="766316"/>
          <a:ext cx="5486400" cy="3040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19037131"/>
                    </a:ext>
                  </a:extLst>
                </a:gridCol>
                <a:gridCol w="1066165">
                  <a:extLst>
                    <a:ext uri="{9D8B030D-6E8A-4147-A177-3AD203B41FA5}">
                      <a16:colId xmlns:a16="http://schemas.microsoft.com/office/drawing/2014/main" val="2964291281"/>
                    </a:ext>
                  </a:extLst>
                </a:gridCol>
                <a:gridCol w="1353820">
                  <a:extLst>
                    <a:ext uri="{9D8B030D-6E8A-4147-A177-3AD203B41FA5}">
                      <a16:colId xmlns:a16="http://schemas.microsoft.com/office/drawing/2014/main" val="1140880352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286279385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840250587"/>
                    </a:ext>
                  </a:extLst>
                </a:gridCol>
              </a:tblGrid>
              <a:tr h="25908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会议记录</a:t>
                      </a:r>
                      <a:r>
                        <a:rPr lang="en-US" altLang="zh-CN" sz="14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228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会议主题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‘机器学习</a:t>
                      </a:r>
                      <a:r>
                        <a:rPr lang="en-US" sz="1050" kern="100">
                          <a:effectLst/>
                        </a:rPr>
                        <a:t>APT</a:t>
                      </a:r>
                      <a:r>
                        <a:rPr lang="zh-CN" sz="1050" kern="100">
                          <a:effectLst/>
                        </a:rPr>
                        <a:t>检测’开题会议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会议日期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2021</a:t>
                      </a:r>
                      <a:r>
                        <a:rPr lang="zh-CN" sz="1050" kern="100">
                          <a:effectLst/>
                        </a:rPr>
                        <a:t>年</a:t>
                      </a:r>
                      <a:r>
                        <a:rPr lang="en-US" sz="1050" kern="100">
                          <a:effectLst/>
                        </a:rPr>
                        <a:t>8</a:t>
                      </a:r>
                      <a:r>
                        <a:rPr lang="zh-CN" sz="1050" kern="100">
                          <a:effectLst/>
                        </a:rPr>
                        <a:t>月</a:t>
                      </a:r>
                      <a:r>
                        <a:rPr lang="en-US" sz="1050" kern="100">
                          <a:effectLst/>
                        </a:rPr>
                        <a:t>24</a:t>
                      </a:r>
                      <a:r>
                        <a:rPr lang="zh-CN" sz="1050" kern="100">
                          <a:effectLst/>
                        </a:rPr>
                        <a:t>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9068382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会议地点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线上（微信）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</a:t>
                      </a:r>
                      <a:r>
                        <a:rPr lang="zh-CN" sz="1050" kern="100">
                          <a:effectLst/>
                        </a:rPr>
                        <a:t>月</a:t>
                      </a:r>
                      <a:r>
                        <a:rPr lang="en-US" sz="1050" kern="100">
                          <a:effectLst/>
                        </a:rPr>
                        <a:t>24</a:t>
                      </a:r>
                      <a:r>
                        <a:rPr lang="zh-CN" sz="1050" kern="100">
                          <a:effectLst/>
                        </a:rPr>
                        <a:t>日</a:t>
                      </a:r>
                      <a:r>
                        <a:rPr lang="en-US" sz="1050" kern="100">
                          <a:effectLst/>
                        </a:rPr>
                        <a:t>  16:00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记录人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臧林顿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800917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参加人员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林湛，臧林顿，罗潘亚欣，闫星润，张以宁，殷满鑫，杜梁楷，邱昌卿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1919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到会情况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林湛，臧林顿，罗潘亚欣，闫星润，张以宁，殷满鑫，杜梁楷，邱昌卿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598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‘机器学习</a:t>
                      </a:r>
                      <a:r>
                        <a:rPr lang="en-US" sz="1050" kern="100">
                          <a:effectLst/>
                        </a:rPr>
                        <a:t>APT</a:t>
                      </a:r>
                      <a:r>
                        <a:rPr lang="zh-CN" sz="1050" kern="100">
                          <a:effectLst/>
                        </a:rPr>
                        <a:t>检测‘的初步工作计划，讨论项目模块划分问题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92526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会议内容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由组长确定会议讨论内容，本次会议主要确定初步工作计划，讨论项目模块划分问题。各个组员认真参与讨论，发表自己的意见。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经总结，项目模块主要划分为：样本预处理，静态分析，沙箱相关，学习分类，上传数据库五个模块。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初步确定项目计划分成两个阶段：一</a:t>
                      </a:r>
                      <a:r>
                        <a:rPr lang="en-US" sz="1050" kern="100" dirty="0">
                          <a:effectLst/>
                        </a:rPr>
                        <a:t>.</a:t>
                      </a:r>
                      <a:r>
                        <a:rPr lang="zh-CN" sz="1050" kern="100" dirty="0">
                          <a:effectLst/>
                        </a:rPr>
                        <a:t>在本地</a:t>
                      </a:r>
                      <a:r>
                        <a:rPr lang="en-US" sz="1050" kern="100" dirty="0">
                          <a:effectLst/>
                        </a:rPr>
                        <a:t>Linux</a:t>
                      </a:r>
                      <a:r>
                        <a:rPr lang="zh-CN" sz="1050" kern="100" dirty="0">
                          <a:effectLst/>
                        </a:rPr>
                        <a:t>虚拟机对选择的模型进行训练；二</a:t>
                      </a:r>
                      <a:r>
                        <a:rPr lang="en-US" sz="1050" kern="100" dirty="0">
                          <a:effectLst/>
                        </a:rPr>
                        <a:t>.</a:t>
                      </a:r>
                      <a:r>
                        <a:rPr lang="zh-CN" sz="1050" kern="100" dirty="0">
                          <a:effectLst/>
                        </a:rPr>
                        <a:t>上传华为云。两个阶段不断循环直到达到预期的性能需求。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其中，王勇老师对我们进行了指导，提示我们在</a:t>
                      </a:r>
                      <a:r>
                        <a:rPr lang="en-US" sz="1050" kern="100" dirty="0">
                          <a:effectLst/>
                        </a:rPr>
                        <a:t>Linux</a:t>
                      </a:r>
                      <a:r>
                        <a:rPr lang="zh-CN" sz="1050" kern="100" dirty="0">
                          <a:effectLst/>
                        </a:rPr>
                        <a:t>下操作那些样本文件要小心中毒，最好在虚拟机中进行操作。以及向我们推荐了静态分析阶段的工具：</a:t>
                      </a:r>
                      <a:r>
                        <a:rPr lang="en-US" sz="1050" kern="100" dirty="0">
                          <a:effectLst/>
                        </a:rPr>
                        <a:t>cuckoo</a:t>
                      </a:r>
                      <a:r>
                        <a:rPr lang="zh-CN" sz="1050" kern="100" dirty="0">
                          <a:effectLst/>
                        </a:rPr>
                        <a:t>（包括静态和动态分析）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会议最后，我们统一了组员的虚拟机版本：</a:t>
                      </a:r>
                      <a:r>
                        <a:rPr lang="en-US" sz="1050" kern="100" dirty="0">
                          <a:effectLst/>
                        </a:rPr>
                        <a:t>ubuntu18.04</a:t>
                      </a:r>
                      <a:endParaRPr lang="zh-CN" sz="1050" kern="100" dirty="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本次会议结束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1286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A834FC4-ED58-4AB4-96F6-5B388418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229289"/>
              </p:ext>
            </p:extLst>
          </p:nvPr>
        </p:nvGraphicFramePr>
        <p:xfrm>
          <a:off x="6244592" y="3896362"/>
          <a:ext cx="5486400" cy="2575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978418952"/>
                    </a:ext>
                  </a:extLst>
                </a:gridCol>
                <a:gridCol w="1066165">
                  <a:extLst>
                    <a:ext uri="{9D8B030D-6E8A-4147-A177-3AD203B41FA5}">
                      <a16:colId xmlns:a16="http://schemas.microsoft.com/office/drawing/2014/main" val="882757849"/>
                    </a:ext>
                  </a:extLst>
                </a:gridCol>
                <a:gridCol w="1353820">
                  <a:extLst>
                    <a:ext uri="{9D8B030D-6E8A-4147-A177-3AD203B41FA5}">
                      <a16:colId xmlns:a16="http://schemas.microsoft.com/office/drawing/2014/main" val="115957395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9108102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911603706"/>
                    </a:ext>
                  </a:extLst>
                </a:gridCol>
              </a:tblGrid>
              <a:tr h="25908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会议记录</a:t>
                      </a:r>
                      <a:r>
                        <a:rPr lang="en-US" altLang="zh-CN" sz="1400" kern="100" dirty="0">
                          <a:effectLst/>
                        </a:rPr>
                        <a:t>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525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会议主题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‘机器学习</a:t>
                      </a:r>
                      <a:r>
                        <a:rPr lang="en-US" sz="1050" kern="100">
                          <a:effectLst/>
                        </a:rPr>
                        <a:t>APT</a:t>
                      </a:r>
                      <a:r>
                        <a:rPr lang="zh-CN" sz="1050" kern="100">
                          <a:effectLst/>
                        </a:rPr>
                        <a:t>检测’周例会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会议日期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2021</a:t>
                      </a:r>
                      <a:r>
                        <a:rPr lang="zh-CN" sz="1050" kern="100">
                          <a:effectLst/>
                        </a:rPr>
                        <a:t>年</a:t>
                      </a:r>
                      <a:r>
                        <a:rPr lang="en-US" sz="1050" kern="100">
                          <a:effectLst/>
                        </a:rPr>
                        <a:t>8</a:t>
                      </a:r>
                      <a:r>
                        <a:rPr lang="zh-CN" sz="1050" kern="100">
                          <a:effectLst/>
                        </a:rPr>
                        <a:t>月</a:t>
                      </a:r>
                      <a:r>
                        <a:rPr lang="en-US" sz="1050" kern="100">
                          <a:effectLst/>
                        </a:rPr>
                        <a:t>25</a:t>
                      </a:r>
                      <a:r>
                        <a:rPr lang="zh-CN" sz="1050" kern="100">
                          <a:effectLst/>
                        </a:rPr>
                        <a:t>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1145547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会议地点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研究生楼</a:t>
                      </a:r>
                      <a:r>
                        <a:rPr lang="en-US" sz="1050" kern="100">
                          <a:effectLst/>
                        </a:rPr>
                        <a:t>606</a:t>
                      </a:r>
                      <a:r>
                        <a:rPr lang="zh-CN" sz="1050" kern="100">
                          <a:effectLst/>
                        </a:rPr>
                        <a:t>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</a:t>
                      </a:r>
                      <a:r>
                        <a:rPr lang="zh-CN" sz="1050" kern="100">
                          <a:effectLst/>
                        </a:rPr>
                        <a:t>月</a:t>
                      </a:r>
                      <a:r>
                        <a:rPr lang="en-US" sz="1050" kern="100">
                          <a:effectLst/>
                        </a:rPr>
                        <a:t>25</a:t>
                      </a:r>
                      <a:r>
                        <a:rPr lang="zh-CN" sz="1050" kern="100">
                          <a:effectLst/>
                        </a:rPr>
                        <a:t>日</a:t>
                      </a:r>
                      <a:r>
                        <a:rPr lang="en-US" sz="1050" kern="100">
                          <a:effectLst/>
                        </a:rPr>
                        <a:t>  16:40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记录人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臧林顿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94971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参加人员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林湛，臧林顿，罗潘亚欣，闫星润，张以宁，殷满鑫，杜梁楷，邱昌卿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15776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到会情况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林湛，臧林顿，罗潘亚欣，闫星润，张以宁，殷满鑫</a:t>
                      </a:r>
                      <a:r>
                        <a:rPr lang="en-US" sz="1050" kern="100">
                          <a:effectLst/>
                        </a:rPr>
                        <a:t>(</a:t>
                      </a:r>
                      <a:r>
                        <a:rPr lang="zh-CN" sz="1050" kern="100">
                          <a:effectLst/>
                        </a:rPr>
                        <a:t>拍照</a:t>
                      </a:r>
                      <a:r>
                        <a:rPr lang="en-US" sz="1050" kern="100">
                          <a:effectLst/>
                        </a:rPr>
                        <a:t>)</a:t>
                      </a:r>
                      <a:r>
                        <a:rPr lang="zh-CN" sz="1050" kern="100">
                          <a:effectLst/>
                        </a:rPr>
                        <a:t>，杜梁楷，邱昌卿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5126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‘机器学习</a:t>
                      </a:r>
                      <a:r>
                        <a:rPr lang="en-US" sz="1050" kern="100">
                          <a:effectLst/>
                        </a:rPr>
                        <a:t>APT</a:t>
                      </a:r>
                      <a:r>
                        <a:rPr lang="zh-CN" sz="1050" kern="100">
                          <a:effectLst/>
                        </a:rPr>
                        <a:t>检测‘的未来一周工作安排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4419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会议内容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由组长确定会议讨论内容，本次会议主要确定</a:t>
                      </a:r>
                      <a:r>
                        <a:rPr lang="zh-CN" sz="1100" kern="0" dirty="0">
                          <a:effectLst/>
                        </a:rPr>
                        <a:t>研究需求划分，探讨云平台应用方法，明确项目管理方法、编程语言、工具、开发环境、配置，商量经济决策方法与预算，确定项目管理工具与版本管理工具，确定数据结构与功能设计，确定未来一周的工作安排。</a:t>
                      </a:r>
                      <a:r>
                        <a:rPr lang="zh-CN" sz="1050" kern="100" dirty="0">
                          <a:effectLst/>
                        </a:rPr>
                        <a:t>各个组员认真参与讨论，发表自己的意见。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本次会议结束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23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90146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相关文档</a:t>
            </a:r>
          </a:p>
        </p:txBody>
      </p:sp>
      <p:pic>
        <p:nvPicPr>
          <p:cNvPr id="14" name="图片占位符 3">
            <a:extLst>
              <a:ext uri="{FF2B5EF4-FFF2-40B4-BE49-F238E27FC236}">
                <a16:creationId xmlns:a16="http://schemas.microsoft.com/office/drawing/2014/main" id="{35A9FAEA-7235-41DE-A68D-FADE7302EC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5433" y="1351810"/>
            <a:ext cx="2525713" cy="4392769"/>
          </a:xfrm>
          <a:prstGeom prst="rect">
            <a:avLst/>
          </a:prstGeom>
        </p:spPr>
      </p:pic>
      <p:pic>
        <p:nvPicPr>
          <p:cNvPr id="15" name="图片占位符 10">
            <a:extLst>
              <a:ext uri="{FF2B5EF4-FFF2-40B4-BE49-F238E27FC236}">
                <a16:creationId xmlns:a16="http://schemas.microsoft.com/office/drawing/2014/main" id="{9587D53A-26AB-41A2-A045-23EC9DF178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2975" y="1351810"/>
            <a:ext cx="2525713" cy="43927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DFF38E-889D-4124-94CE-7BE1C3E90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1351810"/>
            <a:ext cx="4544059" cy="294363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1D80D00-488C-4CE2-89FD-236AF9C9791E}"/>
              </a:ext>
            </a:extLst>
          </p:cNvPr>
          <p:cNvSpPr txBox="1"/>
          <p:nvPr/>
        </p:nvSpPr>
        <p:spPr>
          <a:xfrm>
            <a:off x="2989385" y="2399183"/>
            <a:ext cx="2373923" cy="50558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A71BA6-5F9D-4B3D-A79B-D89A1A80B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433" y="1306497"/>
            <a:ext cx="2743583" cy="163852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0F78955-ACB0-4E37-9091-3C8DE4D29A3F}"/>
              </a:ext>
            </a:extLst>
          </p:cNvPr>
          <p:cNvSpPr txBox="1"/>
          <p:nvPr/>
        </p:nvSpPr>
        <p:spPr>
          <a:xfrm>
            <a:off x="8489715" y="2399183"/>
            <a:ext cx="2373923" cy="505588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工作计划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52D8EF-B83A-4DE4-B433-4B7729077075}"/>
              </a:ext>
            </a:extLst>
          </p:cNvPr>
          <p:cNvSpPr/>
          <p:nvPr/>
        </p:nvSpPr>
        <p:spPr>
          <a:xfrm>
            <a:off x="3624883" y="3006104"/>
            <a:ext cx="2084105" cy="2783520"/>
          </a:xfrm>
          <a:prstGeom prst="rect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A3E397-537B-4E79-8DF8-93A6BDC9CE0F}"/>
              </a:ext>
            </a:extLst>
          </p:cNvPr>
          <p:cNvSpPr/>
          <p:nvPr/>
        </p:nvSpPr>
        <p:spPr>
          <a:xfrm>
            <a:off x="9221698" y="3006104"/>
            <a:ext cx="2084105" cy="2783520"/>
          </a:xfrm>
          <a:prstGeom prst="rect">
            <a:avLst/>
          </a:pr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B29225-F463-43CA-8DD4-D514BD8E0A64}"/>
              </a:ext>
            </a:extLst>
          </p:cNvPr>
          <p:cNvSpPr txBox="1"/>
          <p:nvPr/>
        </p:nvSpPr>
        <p:spPr>
          <a:xfrm>
            <a:off x="3686519" y="3192671"/>
            <a:ext cx="2080780" cy="2305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形成了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会议记录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概要设计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需求分析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项目管理计划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文档规范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工作计划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等文档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23A5F7-5CF0-49EA-92C9-DA45801B2712}"/>
              </a:ext>
            </a:extLst>
          </p:cNvPr>
          <p:cNvSpPr txBox="1"/>
          <p:nvPr/>
        </p:nvSpPr>
        <p:spPr>
          <a:xfrm>
            <a:off x="9280009" y="3198180"/>
            <a:ext cx="1662646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每个主要角色完成了接下来的工作计划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738740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336758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谢谢观看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敬请各位老师批评指正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41CD5C-FFFA-4995-8EEA-070AB8DE8083}"/>
              </a:ext>
            </a:extLst>
          </p:cNvPr>
          <p:cNvSpPr txBox="1"/>
          <p:nvPr/>
        </p:nvSpPr>
        <p:spPr>
          <a:xfrm>
            <a:off x="5052591" y="4089237"/>
            <a:ext cx="210062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答辩人：臧林顿</a:t>
            </a:r>
            <a:endParaRPr kumimoji="0" lang="en-US" altLang="zh-CN" sz="1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导师 ： 王勇</a:t>
            </a:r>
            <a:endParaRPr kumimoji="0" lang="en-US" altLang="zh-CN" sz="1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课题背景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Background of the project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52882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选题介绍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23C30C-E821-4097-B27E-D8B1FA0FA6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2645" y="1026789"/>
            <a:ext cx="6206255" cy="5003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3EB24E-FE0D-4498-8616-DAE4D7B97315}"/>
              </a:ext>
            </a:extLst>
          </p:cNvPr>
          <p:cNvSpPr txBox="1"/>
          <p:nvPr/>
        </p:nvSpPr>
        <p:spPr>
          <a:xfrm>
            <a:off x="1121920" y="3118445"/>
            <a:ext cx="3927929" cy="15224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基于机器学习的</a:t>
            </a: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APT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1121921" y="4789708"/>
            <a:ext cx="3927929" cy="1041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什么是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APT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传统检测方式的缺陷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基于机器学习的检测方式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DAE3BEC-0D40-461A-A5E2-07A3B7AD813B}"/>
              </a:ext>
            </a:extLst>
          </p:cNvPr>
          <p:cNvCxnSpPr>
            <a:cxnSpLocks/>
          </p:cNvCxnSpPr>
          <p:nvPr/>
        </p:nvCxnSpPr>
        <p:spPr>
          <a:xfrm>
            <a:off x="1121921" y="4691001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4331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高级持续性威胁攻击 </a:t>
            </a:r>
            <a:r>
              <a:rPr lang="en-US" altLang="zh-CN" dirty="0"/>
              <a:t>APT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6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100" y="3186232"/>
            <a:ext cx="9067800" cy="2360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   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APT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是指隐匿而持久的电脑入侵过程，通常由某些人员精心策划，针对特定的目标。其通常是出于商业或政治动机，针对特定组织或国家，并要求在长时间内保持高隐蔽性。</a:t>
            </a:r>
            <a:endParaRPr lang="en-US" altLang="zh-CN" sz="20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   APT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利用高端、定向的攻击手段对国家或有影响力的组织机构进行长期渗透，实现对信息的窃取或对基础设施的破坏。此类攻击具有隐蔽性、持续性和针对性的特点。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3361348" y="1527757"/>
            <a:ext cx="5469304" cy="1556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400" b="1" spc="300" dirty="0">
                <a:solidFill>
                  <a:srgbClr val="A13F0B"/>
                </a:solidFill>
                <a:ea typeface="微软雅黑" panose="020B0503020204020204" pitchFamily="34" charset="-122"/>
              </a:rPr>
              <a:t>高级持续性威胁攻击</a:t>
            </a:r>
            <a:r>
              <a:rPr lang="en-US" altLang="zh-CN" sz="4400" b="1" spc="300" dirty="0">
                <a:solidFill>
                  <a:srgbClr val="A13F0B"/>
                </a:solidFill>
                <a:ea typeface="微软雅黑" panose="020B0503020204020204" pitchFamily="34" charset="-122"/>
              </a:rPr>
              <a:t>APT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36460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传统检测方式的缺陷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9" y="1439682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无法实时检测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54047" y="3731650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难以形成关联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60399" y="2242307"/>
            <a:ext cx="108585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传统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APT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检测方式通过分析已识别的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APT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，或者检测使用特定恶意软件片段的特定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APT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来进行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APT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检测，但在实时检测新的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APT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攻击时表现不佳。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54047" y="4586990"/>
            <a:ext cx="108585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传统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APT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检测方式往往能抵御第一波攻击，但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APT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持续时间长且攻击多变，导致防御系统难以对长间隔的看似不同的攻击进行关联，无法完成规则匹配，最终被攻破。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363980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基于机器学习的</a:t>
            </a:r>
            <a:r>
              <a:rPr lang="en-US" altLang="zh-CN" dirty="0"/>
              <a:t>APT</a:t>
            </a:r>
            <a:r>
              <a:rPr lang="zh-CN" altLang="en-US" dirty="0"/>
              <a:t>检测的优势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BDEF9D-09E4-4787-8D18-54BA435A6872}"/>
              </a:ext>
            </a:extLst>
          </p:cNvPr>
          <p:cNvGrpSpPr/>
          <p:nvPr/>
        </p:nvGrpSpPr>
        <p:grpSpPr>
          <a:xfrm>
            <a:off x="487589" y="1607291"/>
            <a:ext cx="2726697" cy="3917208"/>
            <a:chOff x="678857" y="2188316"/>
            <a:chExt cx="2160001" cy="391720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26FDF4B-DF2A-42A0-AC9A-44EB3A58DC57}"/>
                </a:ext>
              </a:extLst>
            </p:cNvPr>
            <p:cNvSpPr/>
            <p:nvPr/>
          </p:nvSpPr>
          <p:spPr>
            <a:xfrm>
              <a:off x="678857" y="2819802"/>
              <a:ext cx="7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D6F4000-594E-40D3-940D-643B631BB399}"/>
                </a:ext>
              </a:extLst>
            </p:cNvPr>
            <p:cNvSpPr txBox="1"/>
            <p:nvPr/>
          </p:nvSpPr>
          <p:spPr>
            <a:xfrm>
              <a:off x="678857" y="2188316"/>
              <a:ext cx="13747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100" dirty="0">
                  <a:solidFill>
                    <a:srgbClr val="006C39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实时检测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3C07288-9E2C-41A0-9BD8-FC6941580CF1}"/>
                </a:ext>
              </a:extLst>
            </p:cNvPr>
            <p:cNvSpPr txBox="1"/>
            <p:nvPr/>
          </p:nvSpPr>
          <p:spPr>
            <a:xfrm>
              <a:off x="678858" y="3123177"/>
              <a:ext cx="2160000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lvl="0" algn="just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pc="1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通过多种模型对</a:t>
              </a:r>
              <a:r>
                <a:rPr lang="en-US" altLang="zh-CN" spc="1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APT</a:t>
              </a:r>
              <a:r>
                <a:rPr lang="zh-CN" altLang="en-US" spc="1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组织所使用的恶意代码进行训练学习，检测覆盖率高，且能够根据预测模型自动判断，以达到实时检测的效果。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AE1C27E-AAD5-4AEE-8661-FB2A1F7F7CEF}"/>
              </a:ext>
            </a:extLst>
          </p:cNvPr>
          <p:cNvGrpSpPr/>
          <p:nvPr/>
        </p:nvGrpSpPr>
        <p:grpSpPr>
          <a:xfrm>
            <a:off x="4684854" y="1607291"/>
            <a:ext cx="2508012" cy="3917208"/>
            <a:chOff x="5063619" y="2188316"/>
            <a:chExt cx="2160001" cy="391720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78EE4BB-86C1-4632-85D4-AFD8DA732254}"/>
                </a:ext>
              </a:extLst>
            </p:cNvPr>
            <p:cNvSpPr/>
            <p:nvPr/>
          </p:nvSpPr>
          <p:spPr>
            <a:xfrm>
              <a:off x="5063619" y="2819802"/>
              <a:ext cx="7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E57FC14-8070-4F3F-87EA-DA88182E25E6}"/>
                </a:ext>
              </a:extLst>
            </p:cNvPr>
            <p:cNvSpPr txBox="1"/>
            <p:nvPr/>
          </p:nvSpPr>
          <p:spPr>
            <a:xfrm>
              <a:off x="5063619" y="2188316"/>
              <a:ext cx="13747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100" dirty="0">
                  <a:solidFill>
                    <a:srgbClr val="006C39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关联事件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13BEEA-754F-47C9-8A5D-B53A56379029}"/>
                </a:ext>
              </a:extLst>
            </p:cNvPr>
            <p:cNvSpPr txBox="1"/>
            <p:nvPr/>
          </p:nvSpPr>
          <p:spPr>
            <a:xfrm>
              <a:off x="5063620" y="3123178"/>
              <a:ext cx="2160000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lvl="0" algn="just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pc="1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APT</a:t>
              </a:r>
              <a:r>
                <a:rPr lang="zh-CN" altLang="en-US" spc="1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是多步骤攻击，检测模块单独是无效的，通过建立一个关联框架来链接检测模块的输出，可以降低检测系统的假阳性率。</a:t>
              </a:r>
              <a:endPara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3F5CACD-F12D-428A-A85B-BA5C6607B6E8}"/>
              </a:ext>
            </a:extLst>
          </p:cNvPr>
          <p:cNvGrpSpPr/>
          <p:nvPr/>
        </p:nvGrpSpPr>
        <p:grpSpPr>
          <a:xfrm>
            <a:off x="8893609" y="1607291"/>
            <a:ext cx="2919572" cy="3917208"/>
            <a:chOff x="9448380" y="2188316"/>
            <a:chExt cx="2160001" cy="391720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1C959A8-76C0-4A27-9E4F-5CFAEA1EFF4D}"/>
                </a:ext>
              </a:extLst>
            </p:cNvPr>
            <p:cNvSpPr/>
            <p:nvPr/>
          </p:nvSpPr>
          <p:spPr>
            <a:xfrm>
              <a:off x="9448380" y="2819802"/>
              <a:ext cx="7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9932CB4-01A3-450C-AFF8-986CBEAA454C}"/>
                </a:ext>
              </a:extLst>
            </p:cNvPr>
            <p:cNvSpPr txBox="1"/>
            <p:nvPr/>
          </p:nvSpPr>
          <p:spPr>
            <a:xfrm>
              <a:off x="9448380" y="2188316"/>
              <a:ext cx="13747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100" dirty="0">
                  <a:solidFill>
                    <a:srgbClr val="006C39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攻击预测</a:t>
              </a:r>
              <a:endParaRPr kumimoji="0" lang="zh-CN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9CC292C-EC56-4CA9-B3DF-337A59B88AC3}"/>
                </a:ext>
              </a:extLst>
            </p:cNvPr>
            <p:cNvSpPr txBox="1"/>
            <p:nvPr/>
          </p:nvSpPr>
          <p:spPr>
            <a:xfrm>
              <a:off x="9448381" y="3123178"/>
              <a:ext cx="2160000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lvl="0" algn="just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pc="1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在</a:t>
              </a:r>
              <a:r>
                <a:rPr lang="en-US" altLang="zh-CN" spc="1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APT</a:t>
              </a:r>
              <a:r>
                <a:rPr lang="zh-CN" altLang="en-US" spc="1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攻击的早期阶段对其进行预测，可以最大限度地减少攻击造成的损失，防止攻击者达到数据泄露的目的。利用相关框架输出的历史记录，机器学习算法可以用来训练预测模型。</a:t>
              </a:r>
              <a:endPara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right-arrow_339913">
            <a:extLst>
              <a:ext uri="{FF2B5EF4-FFF2-40B4-BE49-F238E27FC236}">
                <a16:creationId xmlns:a16="http://schemas.microsoft.com/office/drawing/2014/main" id="{358D34DA-96BD-462C-A5D9-F385FCFCCD26}"/>
              </a:ext>
            </a:extLst>
          </p:cNvPr>
          <p:cNvSpPr>
            <a:spLocks noChangeAspect="1"/>
          </p:cNvSpPr>
          <p:nvPr/>
        </p:nvSpPr>
        <p:spPr bwMode="auto">
          <a:xfrm>
            <a:off x="3520065" y="2950119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" name="right-arrow_339913">
            <a:extLst>
              <a:ext uri="{FF2B5EF4-FFF2-40B4-BE49-F238E27FC236}">
                <a16:creationId xmlns:a16="http://schemas.microsoft.com/office/drawing/2014/main" id="{8E16FC23-C0A0-4D47-B980-B3CBABCC9486}"/>
              </a:ext>
            </a:extLst>
          </p:cNvPr>
          <p:cNvSpPr>
            <a:spLocks noChangeAspect="1"/>
          </p:cNvSpPr>
          <p:nvPr/>
        </p:nvSpPr>
        <p:spPr bwMode="auto">
          <a:xfrm>
            <a:off x="7813130" y="2950119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3546270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小组</a:t>
            </a: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分工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361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Members of group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05192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成员介绍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DE75585-7A1E-4A65-B883-716EFD581665}"/>
              </a:ext>
            </a:extLst>
          </p:cNvPr>
          <p:cNvGrpSpPr/>
          <p:nvPr/>
        </p:nvGrpSpPr>
        <p:grpSpPr>
          <a:xfrm>
            <a:off x="6389007" y="1257962"/>
            <a:ext cx="4272085" cy="2229897"/>
            <a:chOff x="660400" y="1243872"/>
            <a:chExt cx="4272085" cy="22298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37943AC-1906-4608-948D-44C9C8D28119}"/>
                </a:ext>
              </a:extLst>
            </p:cNvPr>
            <p:cNvSpPr txBox="1"/>
            <p:nvPr/>
          </p:nvSpPr>
          <p:spPr>
            <a:xfrm>
              <a:off x="1535976" y="1424138"/>
              <a:ext cx="3065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000" spc="300" dirty="0">
                  <a:solidFill>
                    <a:srgbClr val="A13F0B"/>
                  </a:solidFill>
                  <a:latin typeface="微软雅黑"/>
                  <a:ea typeface="微软雅黑"/>
                </a:rPr>
                <a:t>殷满鑫</a:t>
              </a:r>
              <a:r>
                <a:rPr kumimoji="0" lang="zh-CN" altLang="en-US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编程 测试</a:t>
              </a:r>
              <a:endPara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9109FDF-EE07-46D0-812E-7CED247E7A08}"/>
                </a:ext>
              </a:extLst>
            </p:cNvPr>
            <p:cNvGrpSpPr/>
            <p:nvPr/>
          </p:nvGrpSpPr>
          <p:grpSpPr>
            <a:xfrm>
              <a:off x="660400" y="1243872"/>
              <a:ext cx="4272085" cy="2229897"/>
              <a:chOff x="660400" y="1243872"/>
              <a:chExt cx="4272085" cy="2229897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0930CE4-17AF-4126-B089-A4348638E714}"/>
                  </a:ext>
                </a:extLst>
              </p:cNvPr>
              <p:cNvSpPr/>
              <p:nvPr/>
            </p:nvSpPr>
            <p:spPr>
              <a:xfrm>
                <a:off x="660400" y="1243872"/>
                <a:ext cx="4272085" cy="2229897"/>
              </a:xfrm>
              <a:prstGeom prst="rect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E7E6574-B2CE-4D79-AC91-CB75024B846E}"/>
                  </a:ext>
                </a:extLst>
              </p:cNvPr>
              <p:cNvSpPr/>
              <p:nvPr/>
            </p:nvSpPr>
            <p:spPr>
              <a:xfrm>
                <a:off x="861023" y="1424137"/>
                <a:ext cx="620664" cy="610939"/>
              </a:xfrm>
              <a:prstGeom prst="rect">
                <a:avLst/>
              </a:prstGeom>
              <a:solidFill>
                <a:srgbClr val="A13F0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93DC232-9EE7-4E66-8602-A6B8C3E5B030}"/>
                  </a:ext>
                </a:extLst>
              </p:cNvPr>
              <p:cNvSpPr txBox="1"/>
              <p:nvPr/>
            </p:nvSpPr>
            <p:spPr>
              <a:xfrm>
                <a:off x="1061646" y="2282245"/>
                <a:ext cx="3686200" cy="685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just">
                  <a:lnSpc>
                    <a:spcPct val="130000"/>
                  </a:lnSpc>
                  <a:buClr>
                    <a:srgbClr val="8E0309"/>
                  </a:buClr>
                </a:pPr>
                <a:r>
                  <a:rPr lang="zh-CN" altLang="zh-CN" dirty="0"/>
                  <a:t>进行模型搭建、数据传入、参数优化等。</a:t>
                </a:r>
                <a:r>
                  <a:rPr lang="zh-CN" altLang="en-US" dirty="0"/>
                  <a:t>辅助测试工作。</a:t>
                </a:r>
                <a:endPara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499AAA1-9996-44A6-8E4B-BE035505195E}"/>
              </a:ext>
            </a:extLst>
          </p:cNvPr>
          <p:cNvGrpSpPr/>
          <p:nvPr/>
        </p:nvGrpSpPr>
        <p:grpSpPr>
          <a:xfrm>
            <a:off x="1518208" y="3669540"/>
            <a:ext cx="4272085" cy="2229897"/>
            <a:chOff x="660400" y="1243872"/>
            <a:chExt cx="4272085" cy="2229897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7146EE2-FAE5-4CE4-855C-DDD2745435EF}"/>
                </a:ext>
              </a:extLst>
            </p:cNvPr>
            <p:cNvSpPr txBox="1"/>
            <p:nvPr/>
          </p:nvSpPr>
          <p:spPr>
            <a:xfrm>
              <a:off x="1478403" y="1450775"/>
              <a:ext cx="3065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30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张以宁</a:t>
              </a:r>
              <a:r>
                <a:rPr kumimoji="0" lang="zh-CN" altLang="en-US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测试 编程</a:t>
              </a:r>
              <a:endPara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7725BCB-EBF2-4FFA-995C-482171F4F50A}"/>
                </a:ext>
              </a:extLst>
            </p:cNvPr>
            <p:cNvGrpSpPr/>
            <p:nvPr/>
          </p:nvGrpSpPr>
          <p:grpSpPr>
            <a:xfrm>
              <a:off x="660400" y="1243872"/>
              <a:ext cx="4272085" cy="2229897"/>
              <a:chOff x="660400" y="1243872"/>
              <a:chExt cx="4272085" cy="2229897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5917F23-BE35-4730-9C41-C5DE73AF31E4}"/>
                  </a:ext>
                </a:extLst>
              </p:cNvPr>
              <p:cNvSpPr/>
              <p:nvPr/>
            </p:nvSpPr>
            <p:spPr>
              <a:xfrm>
                <a:off x="660400" y="1243872"/>
                <a:ext cx="4272085" cy="2229897"/>
              </a:xfrm>
              <a:prstGeom prst="rect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891F38B-67A2-496D-8F6C-5CF712A8946B}"/>
                  </a:ext>
                </a:extLst>
              </p:cNvPr>
              <p:cNvSpPr/>
              <p:nvPr/>
            </p:nvSpPr>
            <p:spPr>
              <a:xfrm>
                <a:off x="861023" y="1424137"/>
                <a:ext cx="620664" cy="610939"/>
              </a:xfrm>
              <a:prstGeom prst="rect">
                <a:avLst/>
              </a:prstGeom>
              <a:solidFill>
                <a:srgbClr val="A13F0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F000BCB-2B4F-4093-BFC7-23AA8D86C90E}"/>
                  </a:ext>
                </a:extLst>
              </p:cNvPr>
              <p:cNvSpPr txBox="1"/>
              <p:nvPr/>
            </p:nvSpPr>
            <p:spPr>
              <a:xfrm>
                <a:off x="1061646" y="2282245"/>
                <a:ext cx="3686200" cy="104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just">
                  <a:lnSpc>
                    <a:spcPct val="130000"/>
                  </a:lnSpc>
                  <a:buClr>
                    <a:srgbClr val="8E0309"/>
                  </a:buClr>
                </a:pPr>
                <a:r>
                  <a:rPr lang="zh-CN" altLang="en-US" dirty="0"/>
                  <a:t>负责训练模型的测试和评估，搜集充分的数据集，使用多种评测指标对产出的模型进行评价。</a:t>
                </a:r>
                <a:endParaRPr kumimoji="0" lang="en-US" altLang="zh-CN" sz="18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D312A4-B9A6-4A91-A3EF-1B6B8E70FC91}"/>
              </a:ext>
            </a:extLst>
          </p:cNvPr>
          <p:cNvGrpSpPr/>
          <p:nvPr/>
        </p:nvGrpSpPr>
        <p:grpSpPr>
          <a:xfrm>
            <a:off x="1518208" y="1257963"/>
            <a:ext cx="4272085" cy="2229897"/>
            <a:chOff x="1518208" y="1257963"/>
            <a:chExt cx="4272085" cy="222989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AF2F6DF-F851-46B7-9F2C-6F92F4159C6E}"/>
                </a:ext>
              </a:extLst>
            </p:cNvPr>
            <p:cNvGrpSpPr/>
            <p:nvPr/>
          </p:nvGrpSpPr>
          <p:grpSpPr>
            <a:xfrm>
              <a:off x="1518208" y="1257963"/>
              <a:ext cx="4272085" cy="2229897"/>
              <a:chOff x="660400" y="1243872"/>
              <a:chExt cx="4272085" cy="2229897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B2CAF12-8A99-4C15-84A6-59B0436B21E1}"/>
                  </a:ext>
                </a:extLst>
              </p:cNvPr>
              <p:cNvSpPr txBox="1"/>
              <p:nvPr/>
            </p:nvSpPr>
            <p:spPr>
              <a:xfrm>
                <a:off x="1478403" y="1424137"/>
                <a:ext cx="30655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06C39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林湛</a:t>
                </a:r>
                <a:r>
                  <a:rPr kumimoji="0" lang="zh-CN" altLang="en-US" sz="1600" b="0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06C39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kumimoji="0" lang="zh-CN" altLang="en-US" sz="1600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06C39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组长</a:t>
                </a:r>
                <a:r>
                  <a:rPr kumimoji="0" lang="zh-CN" altLang="en-US" sz="1600" b="0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06C39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项目经理</a:t>
                </a:r>
                <a:endPara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6B3D2A42-0060-4725-A34E-AC682431F934}"/>
                  </a:ext>
                </a:extLst>
              </p:cNvPr>
              <p:cNvGrpSpPr/>
              <p:nvPr/>
            </p:nvGrpSpPr>
            <p:grpSpPr>
              <a:xfrm>
                <a:off x="660400" y="1243872"/>
                <a:ext cx="4272085" cy="2229897"/>
                <a:chOff x="660400" y="1243872"/>
                <a:chExt cx="4272085" cy="2229897"/>
              </a:xfrm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E9EA4D75-4477-41D4-845A-A49B7E37BDCA}"/>
                    </a:ext>
                  </a:extLst>
                </p:cNvPr>
                <p:cNvSpPr/>
                <p:nvPr/>
              </p:nvSpPr>
              <p:spPr>
                <a:xfrm>
                  <a:off x="660400" y="1243872"/>
                  <a:ext cx="4272085" cy="222989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01C456B5-D44B-44A1-A71C-061FE1F339B2}"/>
                    </a:ext>
                  </a:extLst>
                </p:cNvPr>
                <p:cNvSpPr/>
                <p:nvPr/>
              </p:nvSpPr>
              <p:spPr>
                <a:xfrm>
                  <a:off x="857739" y="1424137"/>
                  <a:ext cx="620664" cy="61093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5EBA0E6-DBD1-412D-BBCC-0AA60D4B8D83}"/>
                </a:ext>
              </a:extLst>
            </p:cNvPr>
            <p:cNvSpPr txBox="1"/>
            <p:nvPr/>
          </p:nvSpPr>
          <p:spPr>
            <a:xfrm>
              <a:off x="1919454" y="2245902"/>
              <a:ext cx="3686200" cy="1045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just">
                <a:lnSpc>
                  <a:spcPct val="130000"/>
                </a:lnSpc>
                <a:buClr>
                  <a:srgbClr val="8E0309"/>
                </a:buClr>
              </a:pPr>
              <a:r>
                <a:rPr lang="zh-CN" altLang="zh-CN" dirty="0"/>
                <a:t>领导项目团队、管理团队、负责软件的验收工作。</a:t>
              </a:r>
              <a:r>
                <a:rPr lang="en-US" altLang="zh-CN" dirty="0"/>
                <a:t> </a:t>
              </a:r>
              <a:r>
                <a:rPr lang="zh-CN" altLang="zh-CN" dirty="0"/>
                <a:t>参与并整理各个文档的编辑、整理工作</a:t>
              </a:r>
              <a:r>
                <a:rPr lang="zh-CN" altLang="en-US" dirty="0"/>
                <a:t>。</a:t>
              </a: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7759093-CE73-4DC8-BAE0-79F4A2222074}"/>
              </a:ext>
            </a:extLst>
          </p:cNvPr>
          <p:cNvGrpSpPr/>
          <p:nvPr/>
        </p:nvGrpSpPr>
        <p:grpSpPr>
          <a:xfrm>
            <a:off x="6401709" y="3669540"/>
            <a:ext cx="4469424" cy="2229897"/>
            <a:chOff x="1518208" y="1257963"/>
            <a:chExt cx="4469424" cy="2229897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B3D49A1-6BB2-4EF9-B04D-AC0ABF21E5C4}"/>
                </a:ext>
              </a:extLst>
            </p:cNvPr>
            <p:cNvGrpSpPr/>
            <p:nvPr/>
          </p:nvGrpSpPr>
          <p:grpSpPr>
            <a:xfrm>
              <a:off x="1518208" y="1257963"/>
              <a:ext cx="4469424" cy="2229897"/>
              <a:chOff x="660400" y="1243872"/>
              <a:chExt cx="4469424" cy="2229897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4B85087-33DA-4AA8-BC09-20B4A1C79089}"/>
                  </a:ext>
                </a:extLst>
              </p:cNvPr>
              <p:cNvSpPr txBox="1"/>
              <p:nvPr/>
            </p:nvSpPr>
            <p:spPr>
              <a:xfrm>
                <a:off x="1478403" y="1518296"/>
                <a:ext cx="36514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3200" spc="300" dirty="0">
                    <a:solidFill>
                      <a:srgbClr val="006C39"/>
                    </a:solidFill>
                  </a:rPr>
                  <a:t>罗潘亚欣</a:t>
                </a:r>
                <a:r>
                  <a:rPr lang="zh-CN" altLang="en-US" sz="1600" spc="300" dirty="0">
                    <a:solidFill>
                      <a:srgbClr val="006C39"/>
                    </a:solidFill>
                    <a:latin typeface="微软雅黑"/>
                    <a:ea typeface="微软雅黑"/>
                  </a:rPr>
                  <a:t>项目管理 文档</a:t>
                </a:r>
                <a:endPara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875C36B1-7B68-4243-AE7F-CFE550530714}"/>
                  </a:ext>
                </a:extLst>
              </p:cNvPr>
              <p:cNvGrpSpPr/>
              <p:nvPr/>
            </p:nvGrpSpPr>
            <p:grpSpPr>
              <a:xfrm>
                <a:off x="660400" y="1243872"/>
                <a:ext cx="4272085" cy="2229897"/>
                <a:chOff x="660400" y="1243872"/>
                <a:chExt cx="4272085" cy="2229897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665C0E0F-5A20-4A4A-AF28-6DFE33D7E916}"/>
                    </a:ext>
                  </a:extLst>
                </p:cNvPr>
                <p:cNvSpPr/>
                <p:nvPr/>
              </p:nvSpPr>
              <p:spPr>
                <a:xfrm>
                  <a:off x="660400" y="1243872"/>
                  <a:ext cx="4272085" cy="222989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1190E2FE-BDA0-442C-BB52-0CF64D91AB76}"/>
                    </a:ext>
                  </a:extLst>
                </p:cNvPr>
                <p:cNvSpPr/>
                <p:nvPr/>
              </p:nvSpPr>
              <p:spPr>
                <a:xfrm>
                  <a:off x="857739" y="1424137"/>
                  <a:ext cx="620664" cy="61093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90516A3-063B-4814-BC11-7EB116EED4A1}"/>
                </a:ext>
              </a:extLst>
            </p:cNvPr>
            <p:cNvSpPr txBox="1"/>
            <p:nvPr/>
          </p:nvSpPr>
          <p:spPr>
            <a:xfrm>
              <a:off x="1919454" y="2245902"/>
              <a:ext cx="3686200" cy="1045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just">
                <a:lnSpc>
                  <a:spcPct val="130000"/>
                </a:lnSpc>
                <a:buClr>
                  <a:srgbClr val="8E0309"/>
                </a:buClr>
              </a:pPr>
              <a:r>
                <a:rPr lang="zh-CN" altLang="zh-CN" dirty="0"/>
                <a:t>领导项目团队、管理团队、负责软件的验收工作。</a:t>
              </a:r>
              <a:r>
                <a:rPr lang="en-US" altLang="zh-CN" dirty="0"/>
                <a:t> </a:t>
              </a:r>
              <a:r>
                <a:rPr lang="zh-CN" altLang="zh-CN" dirty="0"/>
                <a:t>参与并整理各个文档的编辑、整理工作</a:t>
              </a:r>
              <a:r>
                <a:rPr lang="zh-CN" altLang="en-US" dirty="0"/>
                <a:t>。</a:t>
              </a: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58" name="任意多边形: 形状 31">
            <a:extLst>
              <a:ext uri="{FF2B5EF4-FFF2-40B4-BE49-F238E27FC236}">
                <a16:creationId xmlns:a16="http://schemas.microsoft.com/office/drawing/2014/main" id="{BDC71622-00E2-49C7-8FBA-58BB0860AB94}"/>
              </a:ext>
            </a:extLst>
          </p:cNvPr>
          <p:cNvSpPr/>
          <p:nvPr/>
        </p:nvSpPr>
        <p:spPr>
          <a:xfrm>
            <a:off x="5266123" y="1229239"/>
            <a:ext cx="379826" cy="562932"/>
          </a:xfrm>
          <a:custGeom>
            <a:avLst/>
            <a:gdLst>
              <a:gd name="connsiteX0" fmla="*/ 0 w 540000"/>
              <a:gd name="connsiteY0" fmla="*/ 0 h 997105"/>
              <a:gd name="connsiteX1" fmla="*/ 540000 w 540000"/>
              <a:gd name="connsiteY1" fmla="*/ 0 h 997105"/>
              <a:gd name="connsiteX2" fmla="*/ 540000 w 540000"/>
              <a:gd name="connsiteY2" fmla="*/ 997105 h 997105"/>
              <a:gd name="connsiteX3" fmla="*/ 270000 w 540000"/>
              <a:gd name="connsiteY3" fmla="*/ 763105 h 997105"/>
              <a:gd name="connsiteX4" fmla="*/ 0 w 540000"/>
              <a:gd name="connsiteY4" fmla="*/ 997105 h 99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997105">
                <a:moveTo>
                  <a:pt x="0" y="0"/>
                </a:moveTo>
                <a:lnTo>
                  <a:pt x="540000" y="0"/>
                </a:lnTo>
                <a:lnTo>
                  <a:pt x="540000" y="997105"/>
                </a:lnTo>
                <a:lnTo>
                  <a:pt x="270000" y="763105"/>
                </a:lnTo>
                <a:lnTo>
                  <a:pt x="0" y="997105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240785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1898</Words>
  <Application>Microsoft Office PowerPoint</Application>
  <PresentationFormat>宽屏</PresentationFormat>
  <Paragraphs>283</Paragraphs>
  <Slides>24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黑体</vt:lpstr>
      <vt:lpstr>微软雅黑</vt:lpstr>
      <vt:lpstr>微软雅黑 Light</vt:lpstr>
      <vt:lpstr>Arial</vt:lpstr>
      <vt:lpstr>Century Gothic</vt:lpstr>
      <vt:lpstr>Times New Roman</vt:lpstr>
      <vt:lpstr>Wingdings 3</vt:lpstr>
      <vt:lpstr>1_Office 主题​​</vt:lpstr>
      <vt:lpstr>基于机器学习的APT检测 第一次汇报</vt:lpstr>
      <vt:lpstr>PowerPoint 演示文稿</vt:lpstr>
      <vt:lpstr>PowerPoint 演示文稿</vt:lpstr>
      <vt:lpstr>选题介绍</vt:lpstr>
      <vt:lpstr>高级持续性威胁攻击 APT</vt:lpstr>
      <vt:lpstr>传统检测方式的缺陷</vt:lpstr>
      <vt:lpstr>基于机器学习的APT检测的优势</vt:lpstr>
      <vt:lpstr>PowerPoint 演示文稿</vt:lpstr>
      <vt:lpstr>成员介绍</vt:lpstr>
      <vt:lpstr>成员介绍</vt:lpstr>
      <vt:lpstr>PowerPoint 演示文稿</vt:lpstr>
      <vt:lpstr>项目管理概览</vt:lpstr>
      <vt:lpstr>项目管理目标</vt:lpstr>
      <vt:lpstr>过程模型</vt:lpstr>
      <vt:lpstr>风险管理</vt:lpstr>
      <vt:lpstr>项目预算</vt:lpstr>
      <vt:lpstr>PowerPoint 演示文稿</vt:lpstr>
      <vt:lpstr>概要设计</vt:lpstr>
      <vt:lpstr>功能需求</vt:lpstr>
      <vt:lpstr>非功能需求</vt:lpstr>
      <vt:lpstr>PowerPoint 演示文稿</vt:lpstr>
      <vt:lpstr>工作会议</vt:lpstr>
      <vt:lpstr>相关文档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殷 满鑫</dc:creator>
  <cp:lastModifiedBy>殷 满鑫</cp:lastModifiedBy>
  <cp:revision>44</cp:revision>
  <dcterms:created xsi:type="dcterms:W3CDTF">2021-08-26T12:45:33Z</dcterms:created>
  <dcterms:modified xsi:type="dcterms:W3CDTF">2021-08-26T15:37:19Z</dcterms:modified>
</cp:coreProperties>
</file>